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sldIdLst>
    <p:sldId id="256" r:id="rId2"/>
    <p:sldId id="275" r:id="rId3"/>
    <p:sldId id="257" r:id="rId4"/>
    <p:sldId id="258" r:id="rId5"/>
    <p:sldId id="282" r:id="rId6"/>
    <p:sldId id="283" r:id="rId7"/>
    <p:sldId id="270" r:id="rId8"/>
    <p:sldId id="271" r:id="rId9"/>
    <p:sldId id="272" r:id="rId10"/>
    <p:sldId id="273" r:id="rId11"/>
    <p:sldId id="268" r:id="rId12"/>
    <p:sldId id="259" r:id="rId13"/>
    <p:sldId id="260" r:id="rId14"/>
    <p:sldId id="261" r:id="rId15"/>
    <p:sldId id="262" r:id="rId16"/>
    <p:sldId id="263" r:id="rId17"/>
    <p:sldId id="264" r:id="rId18"/>
    <p:sldId id="269" r:id="rId19"/>
    <p:sldId id="274" r:id="rId20"/>
    <p:sldId id="267" r:id="rId21"/>
    <p:sldId id="26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6" r:id="rId30"/>
    <p:sldId id="287" r:id="rId31"/>
    <p:sldId id="285" r:id="rId32"/>
    <p:sldId id="288" r:id="rId33"/>
    <p:sldId id="289" r:id="rId34"/>
    <p:sldId id="290" r:id="rId35"/>
    <p:sldId id="293" r:id="rId36"/>
    <p:sldId id="292" r:id="rId37"/>
    <p:sldId id="294" r:id="rId38"/>
    <p:sldId id="291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28" r:id="rId63"/>
    <p:sldId id="318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19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D11A5-28FA-4FFF-A505-25C1FDB759A0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1A49D-08ED-4665-A21A-B347E5D1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7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6E4E4-6FA6-49E7-71DB-F2271E35F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6F4D4C-04A0-285C-B71E-DAA95CFA5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33DC9E-BE62-D924-E905-E35B7E9A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BF5E-9C4D-4853-9F6E-0BD5C1F81E3A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A8B028-2486-6FE7-788E-15088CF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A3E818-33A9-41CF-8D31-70E8482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0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5119F-AD96-33D3-9199-C2479268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AFC2B-C76F-07C5-88AF-FDF3E57E5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F5090-5579-0A8C-6442-1B23D13D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D4BE-6C5C-4CC1-B36C-29084F4E9572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9493DC-ABF5-4AE2-1330-972A8942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32631-7C56-FD7E-A847-37CA139A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9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4000B-1D4A-A973-48E4-106EC478F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2CDDF9-90C5-C550-B010-589B48C3E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5BC9D-9418-5A34-1F51-52AAE06A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8F6C-8163-48D7-B02F-7E9BBD58E787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3B76C-F20B-5438-2D49-1742BA7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A29E1A-CFB7-5391-4BD0-F1337781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78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10299-3552-D723-FF4D-E03E583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FFE3D0-70EB-B5CD-6E11-21A7105E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F3807-6A38-4D42-B40D-4EB9C4B5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11A3-C7EA-4B9D-A268-A890DA238FEC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5EDDF7-3EC7-4933-FA80-9A02EB5F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5A412-A8E7-0ED8-F28D-F03ABCDF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99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34D2D-FF27-FE92-1B2E-782807C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647E26-3346-7BA2-0E89-8C3BEA47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7531E6-8B22-24D6-9863-15FDB554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4E21-F7A4-467F-8C00-81CBE82FA656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0AE244-A7D6-D5DF-C5CC-A7D8FBD4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5DF28-D3C4-9C06-551B-3447AA22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6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478CB-488A-02D1-C31B-4EA95D8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3EE1E-2F2D-7129-7029-BBAFC8DC7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7A243D-DE1A-6029-5E25-9BB89C600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9180A-287B-25D7-7600-8DC8D4AF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3CCE-7E0D-426E-8EF0-F499A4893903}" type="datetime1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0E7628-8EA6-2D63-170A-C2363306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C841C4-648D-BA5C-9F91-522EF2AC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BA47A-61C3-3142-136E-458F998A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9D88D-B7A0-0A74-2684-4A4C397F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CEDA7A-F6CE-E777-BC01-C37949BF7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580C84-25DE-D838-48CF-59FC7D0E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715B46-9707-7A85-F618-F741DC860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730C41-188C-454E-3332-17398D80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B65F-5022-4F61-94B9-BF5DC6132D3B}" type="datetime1">
              <a:rPr lang="ru-RU" smtClean="0"/>
              <a:t>14.11.2022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A8C461-A7CC-335E-5AD3-A62CD82C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5188C3-668A-C97D-F77A-78ED2767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6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04030-72A9-A1D3-9C09-69946C4C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D0F016-6D63-E566-E094-8CC0ADD1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B450-0520-4817-BF2C-69E50E4B2591}" type="datetime1">
              <a:rPr lang="ru-RU" smtClean="0"/>
              <a:t>14.11.2022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E5C9BB-CBA2-B47D-55C1-AA5F9DA3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C3AA50-D0E0-8F8B-24BA-A3AEEF76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4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ECF4B2-6507-E062-7245-D5C18587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68BC-CA6C-4BF7-A30A-2CB8DB55F426}" type="datetime1">
              <a:rPr lang="ru-RU" smtClean="0"/>
              <a:t>14.11.2022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46AE77-D468-9234-7D52-9F081AC6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10B3D-7E05-21BB-1E5C-8E8F95BF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2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4FE48-F391-4EBC-16F8-F5B466DF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1D3F6-CDAB-C444-FE7E-FB47DB6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790558-1829-4B73-C804-B5D66C4B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0C61C9-E2BD-01C4-1090-9053A6EF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D4BF-2206-475A-A97D-424DC4BAF6F9}" type="datetime1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37E84A-0579-2570-80C1-0676493C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8C30CA-3446-AF82-7DD8-41C61AE8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8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B4FCB-451D-DED5-00E5-E73D900D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E54E5F-C4E3-4D78-C631-9F2871078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DE65D-E910-DFA6-0069-D3D274B3D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9689B5-B6BE-4AEE-3370-8FDB0EA4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7B9B-C2A5-4E1A-A84A-FDCED43316CA}" type="datetime1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6BCCB3-09C1-D691-BCD8-8623F400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2D9FC7-C6CB-C909-885C-E893335C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8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C1547-6460-F419-195A-F805AC13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B01F2E-924D-43F0-A174-67E1A0E2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D5DD98-9869-4794-2C3E-F3D9045DF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909C-02E5-4FD1-8654-6F0617C85795}" type="datetime1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BEB98-4DB2-947E-0649-CB8479CCA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D4D7D7-0AB5-E2CA-2B8D-3AB0FAF0E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9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C123D-9458-B0D4-D37A-45D61C5D7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53EAA8-0CBF-4D31-FFB0-FB791B187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2022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Ершов Александр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Курмакаева Алсу</a:t>
            </a:r>
          </a:p>
        </p:txBody>
      </p:sp>
    </p:spTree>
    <p:extLst>
      <p:ext uri="{BB962C8B-B14F-4D97-AF65-F5344CB8AC3E}">
        <p14:creationId xmlns:p14="http://schemas.microsoft.com/office/powerpoint/2010/main" val="133562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металлы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тяжелее воды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металлы тяжелее 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E9B8D6-8A78-06A9-0751-736F89DE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03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0297-B1B8-4410-A70A-95BE474D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Юма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595A7-D43C-4258-80A7-01D01C3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769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«Все лебеди, которых мы видели – белые. Значит все лебеди белые»</a:t>
            </a: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Обобщения о свойствах одного класса объектов на основе некоторого числа наблюдений отдельных экземпляров этого класса</a:t>
            </a:r>
            <a:r>
              <a:rPr lang="ru-RU" sz="1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«Физические законы будут такими же, так как они всегда наблюдались до этого»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Предположения, что последовательность событий в будущем будет происходить, как это было всегда в прошлом</a:t>
            </a:r>
            <a:r>
              <a:rPr lang="en-US" sz="1600" dirty="0">
                <a:latin typeface="+mj-lt"/>
              </a:rPr>
              <a:t>)</a:t>
            </a:r>
            <a:endParaRPr lang="ru-RU" sz="1600" dirty="0">
              <a:latin typeface="+mj-lt"/>
            </a:endParaRPr>
          </a:p>
        </p:txBody>
      </p:sp>
      <p:pic>
        <p:nvPicPr>
          <p:cNvPr id="13314" name="Picture 2" descr="Стикер ВК Миу-Мяу #29">
            <a:extLst>
              <a:ext uri="{FF2B5EF4-FFF2-40B4-BE49-F238E27FC236}">
                <a16:creationId xmlns:a16="http://schemas.microsoft.com/office/drawing/2014/main" id="{411B84B5-64BF-4E8C-BB08-F8703548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6AB356-84CC-4003-9151-135D6EF7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21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effectLst/>
              </a:rPr>
              <a:t>Цель машинного обучения — предсказать результат по входным данным. Чем разнообразнее входные данные, тем проще машине найти закономерности и тем точнее результат.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55A25-9B88-9947-0DD1-E79F8994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 descr="Стикер ВК Паппи #34">
            <a:extLst>
              <a:ext uri="{FF2B5EF4-FFF2-40B4-BE49-F238E27FC236}">
                <a16:creationId xmlns:a16="http://schemas.microsoft.com/office/drawing/2014/main" id="{0354FABC-CEA1-429C-2016-2CBF90F1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3229245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1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2643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Данные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Хотим определять спам — нужны примеры спам-писем, предсказывать курс акций — нужна история цен, узнать интересы пользователя — нужны его лайки или посты. Данных нужно как можно больше. </a:t>
            </a:r>
            <a:endParaRPr lang="ru-RU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9C4BE6-B4A6-FCFB-BE27-A3F6E859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26" y="1638395"/>
            <a:ext cx="2762013" cy="45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298EE-23EC-E4E9-F156-81A6AE14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3695"/>
            <a:ext cx="10515600" cy="2273267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Признаки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Мы называем их фичами (</a:t>
            </a:r>
            <a:r>
              <a:rPr lang="ru-RU" b="0" i="0" dirty="0" err="1">
                <a:effectLst/>
                <a:latin typeface="+mj-lt"/>
              </a:rPr>
              <a:t>features</a:t>
            </a:r>
            <a:r>
              <a:rPr lang="ru-RU" b="0" i="0" dirty="0">
                <a:effectLst/>
                <a:latin typeface="+mj-lt"/>
              </a:rPr>
              <a:t>)</a:t>
            </a:r>
            <a:r>
              <a:rPr lang="en-US" b="0" i="0" dirty="0">
                <a:effectLst/>
                <a:latin typeface="+mj-lt"/>
              </a:rPr>
              <a:t>. </a:t>
            </a:r>
            <a:r>
              <a:rPr lang="ru-RU" b="0" i="0" dirty="0">
                <a:effectLst/>
                <a:latin typeface="+mj-lt"/>
              </a:rPr>
              <a:t>Фичи, свойства, характеристики, признаки — ими могут быть пробег автомобиля, пол пользователя, цена акций, даже счетчик частоты появления слова в тексте может быть фичей.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95546C-AE32-99E9-FDD3-A55591A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14</a:t>
            </a:fld>
            <a:endParaRPr lang="ru-RU"/>
          </a:p>
        </p:txBody>
      </p:sp>
      <p:pic>
        <p:nvPicPr>
          <p:cNvPr id="10242" name="Picture 2" descr="Стикер ВК Кусалочка #13">
            <a:extLst>
              <a:ext uri="{FF2B5EF4-FFF2-40B4-BE49-F238E27FC236}">
                <a16:creationId xmlns:a16="http://schemas.microsoft.com/office/drawing/2014/main" id="{0A059AC6-A033-92C2-83EC-02AA6EDD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30" y="797669"/>
            <a:ext cx="3633282" cy="36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132" y="1825625"/>
            <a:ext cx="5750668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Алгоритм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Одну 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данные ***, даже самый лучший алгоритм не поможет.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B8198C-6BC1-F6CF-30AE-5D968A0D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15</a:t>
            </a:fld>
            <a:endParaRPr lang="ru-RU"/>
          </a:p>
        </p:txBody>
      </p:sp>
      <p:pic>
        <p:nvPicPr>
          <p:cNvPr id="11266" name="Picture 2" descr="Стикер ВК Мелори #38">
            <a:extLst>
              <a:ext uri="{FF2B5EF4-FFF2-40B4-BE49-F238E27FC236}">
                <a16:creationId xmlns:a16="http://schemas.microsoft.com/office/drawing/2014/main" id="{FE6AD3F4-14B2-FD9F-4B26-B1492B38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27" y="2044733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8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8DD339E-7689-1C33-D09A-9CB8856F2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276" y="643466"/>
            <a:ext cx="1051144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8EA4AA-155C-78EF-312A-6A14DF6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10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C0863-32E8-F060-2B37-7D878873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Обучение vs Интеллект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541987-11CC-D8F9-ACFB-177AA1AAF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18" y="1863801"/>
            <a:ext cx="8458563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7989BC-2E55-261E-C5CC-454F7E21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3C76E765-B785-4368-9B8C-7671EC8B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>
                <a:solidFill>
                  <a:schemeClr val="accent6"/>
                </a:solidFill>
              </a:rPr>
              <a:t>Машина может</a:t>
            </a: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ru-RU" dirty="0"/>
              <a:t>предсказывать</a:t>
            </a:r>
          </a:p>
          <a:p>
            <a:pPr marL="0" indent="0" algn="ctr">
              <a:buNone/>
            </a:pPr>
            <a:r>
              <a:rPr lang="ru-RU" dirty="0"/>
              <a:t>запоминать</a:t>
            </a:r>
          </a:p>
          <a:p>
            <a:pPr marL="0" indent="0" algn="ctr">
              <a:buNone/>
            </a:pPr>
            <a:r>
              <a:rPr lang="ru-RU" dirty="0"/>
              <a:t>воспроизводить</a:t>
            </a:r>
          </a:p>
          <a:p>
            <a:pPr marL="0" indent="0" algn="ctr">
              <a:buNone/>
            </a:pPr>
            <a:r>
              <a:rPr lang="ru-RU" dirty="0"/>
              <a:t>выбирать лучшее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D18A6E-CDDC-4AA7-806D-30931F55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rgbClr val="C00000"/>
                </a:solidFill>
              </a:rPr>
              <a:t>Машина не может</a:t>
            </a:r>
          </a:p>
          <a:p>
            <a:pPr marL="0" indent="0" algn="ctr">
              <a:buNone/>
            </a:pPr>
            <a:endParaRPr lang="ru-RU" sz="3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ru-RU" dirty="0"/>
              <a:t>создавать новое</a:t>
            </a:r>
          </a:p>
          <a:p>
            <a:pPr marL="0" indent="0" algn="ctr">
              <a:buNone/>
            </a:pPr>
            <a:r>
              <a:rPr lang="ru-RU" dirty="0"/>
              <a:t>резко поумнеть</a:t>
            </a:r>
          </a:p>
          <a:p>
            <a:pPr marL="0" indent="0" algn="ctr">
              <a:buNone/>
            </a:pPr>
            <a:r>
              <a:rPr lang="ru-RU" dirty="0"/>
              <a:t>выйти за рамки задачи</a:t>
            </a:r>
          </a:p>
          <a:p>
            <a:pPr marL="0" indent="0" algn="ctr">
              <a:buNone/>
            </a:pPr>
            <a:r>
              <a:rPr lang="ru-RU" dirty="0"/>
              <a:t>убить всех людей</a:t>
            </a:r>
          </a:p>
        </p:txBody>
      </p:sp>
      <p:pic>
        <p:nvPicPr>
          <p:cNvPr id="7" name="Picture 6" descr="Стикер ВК Мелори #1">
            <a:extLst>
              <a:ext uri="{FF2B5EF4-FFF2-40B4-BE49-F238E27FC236}">
                <a16:creationId xmlns:a16="http://schemas.microsoft.com/office/drawing/2014/main" id="{10BA8BEE-542C-490C-8F3C-72394EFE5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34" y="3739793"/>
            <a:ext cx="2957572" cy="29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Стикер ВК Мелори #32">
            <a:extLst>
              <a:ext uri="{FF2B5EF4-FFF2-40B4-BE49-F238E27FC236}">
                <a16:creationId xmlns:a16="http://schemas.microsoft.com/office/drawing/2014/main" id="{EAC94679-93B5-4AAC-AD76-015490F6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" y="3739793"/>
            <a:ext cx="2815975" cy="2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F05A92-0FA9-4BDE-BFEE-6D24590C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23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7D518D3-B7D0-4636-BC4E-D0A9FE565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2431"/>
            <a:ext cx="5519895" cy="68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Стикер ВК Кусалочка #15">
            <a:extLst>
              <a:ext uri="{FF2B5EF4-FFF2-40B4-BE49-F238E27FC236}">
                <a16:creationId xmlns:a16="http://schemas.microsoft.com/office/drawing/2014/main" id="{1B1C5AB3-F2BD-4421-B3A5-07D19411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5" y="1165608"/>
            <a:ext cx="4203205" cy="420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91A935-6AB8-4B02-B255-D601476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7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964ECB-1EC8-D712-78E9-60B106458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17B4CAB-727B-1CD8-3CA2-452D049FD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6B01D-589A-C7D7-25CB-EF5F6C61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45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17BC44C-56AB-40A0-BD2C-769BCBDE9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9" y="2107727"/>
            <a:ext cx="94540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Стикер ВК Мелори #6">
            <a:extLst>
              <a:ext uri="{FF2B5EF4-FFF2-40B4-BE49-F238E27FC236}">
                <a16:creationId xmlns:a16="http://schemas.microsoft.com/office/drawing/2014/main" id="{D8804CA7-547E-4FE4-8894-E08EA974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310" y="522286"/>
            <a:ext cx="4040221" cy="404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986991-A897-474D-B218-E2561EC9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6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FC43B-DFE6-3041-85C5-14CE3494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A24D12-B9BF-FCB7-878D-DDFF15E3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22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005887-4C10-667F-4499-B16112186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81" y="1629063"/>
            <a:ext cx="4508838" cy="450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9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DA548-C9CE-A0D3-0C4A-8F726A85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Числовые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16567-A587-7B1A-94EB-D3E822462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Дискретные</a:t>
            </a:r>
          </a:p>
          <a:p>
            <a:r>
              <a:rPr lang="ru-RU" dirty="0"/>
              <a:t>Непрерывные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89DC2-E56F-45D3-40D2-90C84851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23</a:t>
            </a:fld>
            <a:endParaRPr lang="ru-RU"/>
          </a:p>
        </p:txBody>
      </p:sp>
      <p:pic>
        <p:nvPicPr>
          <p:cNvPr id="8194" name="Picture 2" descr="Discrete Data - Cuemath">
            <a:extLst>
              <a:ext uri="{FF2B5EF4-FFF2-40B4-BE49-F238E27FC236}">
                <a16:creationId xmlns:a16="http://schemas.microsoft.com/office/drawing/2014/main" id="{9007ACA3-E32A-5045-1854-ADFE17FE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9" y="2926890"/>
            <a:ext cx="5913437" cy="342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8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CDBA4-84D1-5AAD-FA5E-A52AFD5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861F1-C8EA-C4AE-5A57-B831AB0F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Категориальные данные представляют собой такие характеристики, как позиция хоккеиста, команда, родной город. Категориальные данные могут принимать числовые значения. Например, возможно, мы бы использовали 1 для красного цвета и 2 для синего. Но эти цифры не имеют математического значения.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F1E52B-26F5-4126-9BBC-16A67B0F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494CE-72E7-33E4-F212-D54086F7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временного ряда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C6853-A8FA-66DE-6EB0-942BB4C8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79332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Данные временного ряда представляют собой последовательность чисел, собираемых через регулярные интервалы в течение некоторого периода времени. Это очень важно, особенно в таких областях, как финансы. К данным временного ряда прикреплено временное значение, поэтому это будет что-то вроде даты или отметки времени, в которой вы можете искать тренды во времени.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6405EB-4932-0955-000C-43EC4213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25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D2986B9-9F18-B817-C13B-C7883A04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43" y="2374239"/>
            <a:ext cx="4751602" cy="32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5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8E702-4EFA-AC7C-B13C-4FED6B91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3B152-E6F4-904A-D8F5-99FB6839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Текстовые данные в основном просто слова. В большинстве случаев первое, что вы делаете с текстом, это превращаете его в числа, используя некоторые интересные функции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6AB40-F553-685E-959C-F44F8184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26</a:t>
            </a:fld>
            <a:endParaRPr lang="ru-RU"/>
          </a:p>
        </p:txBody>
      </p:sp>
      <p:pic>
        <p:nvPicPr>
          <p:cNvPr id="5" name="Picture 8" descr="Стикер ВК Луна #45">
            <a:extLst>
              <a:ext uri="{FF2B5EF4-FFF2-40B4-BE49-F238E27FC236}">
                <a16:creationId xmlns:a16="http://schemas.microsoft.com/office/drawing/2014/main" id="{FA09F5DB-1E2F-021C-9463-735059FF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05" y="3228887"/>
            <a:ext cx="3263988" cy="32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73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DECD6BA-3A2D-66BC-810F-EA7EAA93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268E77-897F-DC70-FD86-90D26AC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4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D307-C58C-74EC-2933-166B97B6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 характеристики качественных данных для обучения ML моделей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1678C-5CE8-74C6-1D60-DE8B01DD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1. Релевантность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relevancy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только те признаки, которые предоставляют модели значимую информацию. 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2. Постоянство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consistency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 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схожие примеры должны иметь схожие метки, обеспечивая однородность набора данных.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3. Однородность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uniformity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значения всех атрибутов должны быть сравнимыми для всех данных. Неравномерности или наличие выбросов в наборах данных отрицательно влияют на качество данных обучения.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4. Полнота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comprehensiveness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достаточное количество параметров или признаков, чтобы не осталось неохваченных пограничных случаев.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0DC2F8-A0B1-8A41-979F-BA4B6769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00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Классическое обучение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7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9ABBB2-6695-BBF9-40F6-1600B6D31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528" y="643466"/>
            <a:ext cx="813294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5316AE-F8E7-91D9-5648-CDF3B62A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01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FFD8-201C-ED3B-9C61-D5DB4AE9E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213" y="643466"/>
            <a:ext cx="71195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0482E-D51D-66CF-BAB0-FA81D461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DB9D4-35FC-ECA8-01D6-55CE6618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E5237-DF93-FD4F-1940-00154381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356" y="1825625"/>
            <a:ext cx="6937443" cy="4351338"/>
          </a:xfrm>
        </p:spPr>
        <p:txBody>
          <a:bodyPr/>
          <a:lstStyle/>
          <a:p>
            <a:r>
              <a:rPr lang="ru-RU" dirty="0">
                <a:latin typeface="-apple-system"/>
              </a:rPr>
              <a:t>у машины есть некий учитель, который говорит ей как правильно. Рассказывает, что на этой картинке кошка, а на этой собака. То есть учитель уже заранее разделил (разметил) все данные на кошек и собак, а машина учится на конкретных примерах.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5D1772-1C8C-2E7E-E127-0E299C89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31</a:t>
            </a:fld>
            <a:endParaRPr lang="ru-RU"/>
          </a:p>
        </p:txBody>
      </p:sp>
      <p:pic>
        <p:nvPicPr>
          <p:cNvPr id="2052" name="Picture 4" descr="Стикер ВК Учебные будни #19">
            <a:extLst>
              <a:ext uri="{FF2B5EF4-FFF2-40B4-BE49-F238E27FC236}">
                <a16:creationId xmlns:a16="http://schemas.microsoft.com/office/drawing/2014/main" id="{F90CD772-107B-1569-DD7C-E5427E26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0" y="237013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6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016C0-6BD9-5FCB-9469-781CA6C3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A64225-0AF6-9DBD-AB0C-8E30E2D1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7545" cy="4351338"/>
          </a:xfrm>
        </p:spPr>
        <p:txBody>
          <a:bodyPr/>
          <a:lstStyle/>
          <a:p>
            <a:r>
              <a:rPr lang="ru-RU" dirty="0"/>
              <a:t>В обучении без учителя, машине просто вываливают кучу фотографий животных на стол и говорят «разберись, кто здесь на кого похож». Данные не размечены, у машины нет учителя, и она пытается сама найти любые закономерности.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6E182E-9BAE-62B9-8E59-8BA3EA3C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32</a:t>
            </a:fld>
            <a:endParaRPr lang="ru-RU"/>
          </a:p>
        </p:txBody>
      </p:sp>
      <p:pic>
        <p:nvPicPr>
          <p:cNvPr id="3074" name="Picture 2" descr="Стикер ВК Миу-Мяу #13">
            <a:extLst>
              <a:ext uri="{FF2B5EF4-FFF2-40B4-BE49-F238E27FC236}">
                <a16:creationId xmlns:a16="http://schemas.microsoft.com/office/drawing/2014/main" id="{502AB3F9-6444-C888-2112-715AC275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96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7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2FEA9-84D1-7732-5B33-5DEB76ED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421F6-B119-7D70-1867-0E27266A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«Нарисуй линию вдоль моих точек. Да, это машинное обучение»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88D520-9042-30DE-8A79-A78D036F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33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9A0A91-0824-A699-6887-4CA223B0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7" y="2757791"/>
            <a:ext cx="3735084" cy="37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16D74-4ED6-3B0E-ABD9-469F9A7416C3}"/>
              </a:ext>
            </a:extLst>
          </p:cNvPr>
          <p:cNvSpPr txBox="1"/>
          <p:nvPr/>
        </p:nvSpPr>
        <p:spPr>
          <a:xfrm>
            <a:off x="4408527" y="2757791"/>
            <a:ext cx="475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+mj-lt"/>
              </a:rPr>
              <a:t>Сегодня используют для:</a:t>
            </a:r>
          </a:p>
          <a:p>
            <a:endParaRPr lang="ru-RU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Прогноз стоимости ценных бумаг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Анализ спроса, объема продаж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Медицинские диагнозы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Любые зависимости числа от времени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99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D17B-B859-C8BD-7965-ED5A6DE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7313ED-30D4-9AE7-54F1-5F34983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34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B00E01-C321-930C-73AA-44B983ECDB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30" y="1825625"/>
            <a:ext cx="7560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2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C9B86-A11F-D1FC-EB09-33E4C7D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F4A68-47EF-4AE8-0A0A-6622A679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 зависимости переменной x от одной или нескольких других переменных (факторов, регрессоров, независимых переменных) с линейной функцией зависимости.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717184-976E-9B5D-6CB8-25C649BD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35</a:t>
            </a:fld>
            <a:endParaRPr lang="ru-RU"/>
          </a:p>
        </p:txBody>
      </p:sp>
      <p:pic>
        <p:nvPicPr>
          <p:cNvPr id="5122" name="Picture 2" descr="Стикер ВК Учебные будни #23">
            <a:extLst>
              <a:ext uri="{FF2B5EF4-FFF2-40B4-BE49-F238E27FC236}">
                <a16:creationId xmlns:a16="http://schemas.microsoft.com/office/drawing/2014/main" id="{639B3DCB-8DC8-8D57-886A-39D2B09C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46" y="3226573"/>
            <a:ext cx="3494902" cy="34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43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B4E52-5A9C-E13A-8682-2BA46CC4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21B28-3F2A-CBF4-F3A2-D5F36D025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9489E-ECDF-4231-266C-103EA9F3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FDE942-879D-473B-8925-E555FB4A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50851"/>
            <a:ext cx="1659236" cy="4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4273050-F069-4549-BD75-400A2A31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106715"/>
            <a:ext cx="1355777" cy="3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D43F-B5AF-42C8-AFC6-B65F8AC7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13634"/>
            <a:ext cx="2300416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линейная регрессия">
            <a:extLst>
              <a:ext uri="{FF2B5EF4-FFF2-40B4-BE49-F238E27FC236}">
                <a16:creationId xmlns:a16="http://schemas.microsoft.com/office/drawing/2014/main" id="{711E5A6D-5EBB-4E52-A009-90F6FE3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70" y="2349082"/>
            <a:ext cx="5874530" cy="330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7680C06-6AC6-480C-BD36-8CFF4DB6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08654"/>
            <a:ext cx="3348873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9D90E52-F1A4-4E50-832C-E7A7F6E2736A}"/>
              </a:ext>
            </a:extLst>
          </p:cNvPr>
          <p:cNvSpPr txBox="1"/>
          <p:nvPr/>
        </p:nvSpPr>
        <p:spPr>
          <a:xfrm>
            <a:off x="838199" y="4803674"/>
            <a:ext cx="413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Lora" pitchFamily="2" charset="-52"/>
              </a:rPr>
              <a:t>w</a:t>
            </a:r>
            <a:r>
              <a:rPr lang="en-US" sz="2800" dirty="0">
                <a:latin typeface="Lora" pitchFamily="2" charset="-52"/>
              </a:rPr>
              <a:t> – </a:t>
            </a:r>
            <a:r>
              <a:rPr lang="ru-RU" sz="2800" dirty="0">
                <a:latin typeface="Lora" pitchFamily="2" charset="-52"/>
              </a:rPr>
              <a:t>веса</a:t>
            </a:r>
            <a:endParaRPr lang="en-US" sz="2800" dirty="0">
              <a:latin typeface="Lora" pitchFamily="2" charset="-52"/>
            </a:endParaRPr>
          </a:p>
          <a:p>
            <a:r>
              <a:rPr lang="en-US" sz="2800" i="1" dirty="0">
                <a:latin typeface="Lora" pitchFamily="2" charset="-52"/>
              </a:rPr>
              <a:t>b – </a:t>
            </a:r>
            <a:r>
              <a:rPr lang="ru-RU" sz="2800" dirty="0">
                <a:latin typeface="Lora" pitchFamily="2" charset="-52"/>
              </a:rPr>
              <a:t>свободный член</a:t>
            </a:r>
          </a:p>
        </p:txBody>
      </p:sp>
    </p:spTree>
    <p:extLst>
      <p:ext uri="{BB962C8B-B14F-4D97-AF65-F5344CB8AC3E}">
        <p14:creationId xmlns:p14="http://schemas.microsoft.com/office/powerpoint/2010/main" val="1294425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9E5FF-8B06-582E-F76B-779FDAB7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линию?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F1E7BA-4BCF-6A7C-26A5-C77610E8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37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CFE6E-70FA-476B-B6DA-14A3F53A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40" y="1481476"/>
            <a:ext cx="3202021" cy="24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737C0B-1208-4993-A096-312F1437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72" y="3962941"/>
            <a:ext cx="8005053" cy="231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Стикер ВК Кусалочка #13">
            <a:extLst>
              <a:ext uri="{FF2B5EF4-FFF2-40B4-BE49-F238E27FC236}">
                <a16:creationId xmlns:a16="http://schemas.microsoft.com/office/drawing/2014/main" id="{BBB19A96-C621-F147-87B0-D10480AB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6" y="1481476"/>
            <a:ext cx="3514353" cy="351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28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5FB8A-66FB-9CF0-5790-075AB0C8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измерить </a:t>
            </a:r>
            <a:r>
              <a:rPr lang="ru-RU" dirty="0" err="1"/>
              <a:t>хорошесть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0E3D8-692C-A1A1-AA06-39D6C09F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(MSE)</a:t>
            </a:r>
          </a:p>
          <a:p>
            <a:endParaRPr lang="en-US" dirty="0"/>
          </a:p>
          <a:p>
            <a:r>
              <a:rPr lang="en-US" dirty="0"/>
              <a:t>Mean Absolute Error (MAE)</a:t>
            </a:r>
          </a:p>
          <a:p>
            <a:endParaRPr lang="en-US" dirty="0"/>
          </a:p>
          <a:p>
            <a:r>
              <a:rPr lang="en-US" dirty="0"/>
              <a:t>Mean Absolute Percentage Error (MAPE)</a:t>
            </a:r>
          </a:p>
          <a:p>
            <a:endParaRPr lang="en-US" dirty="0"/>
          </a:p>
          <a:p>
            <a:r>
              <a:rPr lang="en-US" dirty="0"/>
              <a:t>Root Mean Squared Error (RMSE)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53331-278D-245F-FBC8-28C04CE9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76379-7671-C6AB-3AF5-E5A3477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52" y="2310295"/>
            <a:ext cx="2143125" cy="561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1452EE-C0DF-604F-B18E-A0FBFBFB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2" y="4362450"/>
            <a:ext cx="2924175" cy="571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8DD7C6-902B-E34B-09FA-CC89D12F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2" y="3355422"/>
            <a:ext cx="2076450" cy="523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5605B5-9C5E-54EB-D75F-91A617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52" y="5417103"/>
            <a:ext cx="2457450" cy="581025"/>
          </a:xfrm>
          <a:prstGeom prst="rect">
            <a:avLst/>
          </a:prstGeom>
        </p:spPr>
      </p:pic>
      <p:pic>
        <p:nvPicPr>
          <p:cNvPr id="7170" name="Picture 2" descr="Стикер ВК Миу-Мяу и Кусалочка #19">
            <a:extLst>
              <a:ext uri="{FF2B5EF4-FFF2-40B4-BE49-F238E27FC236}">
                <a16:creationId xmlns:a16="http://schemas.microsoft.com/office/drawing/2014/main" id="{0FE97D75-AB5D-EEC0-A723-30C67B39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48" y="1348770"/>
            <a:ext cx="4537178" cy="453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6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941DD-C4A7-7B6D-03CC-1E68DBFB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A0A27-20C8-92B3-F7AA-DFCDCFCD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6276" cy="1247089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«Разделяет объекты по заранее известному признаку. Документы по языкам, музыку по жанрам, листочки по цветам.»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004FC-1A41-D612-8047-4672D298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EC73-A2A2-460B-BFF8-E4453EB3EDF5}"/>
              </a:ext>
            </a:extLst>
          </p:cNvPr>
          <p:cNvSpPr txBox="1"/>
          <p:nvPr/>
        </p:nvSpPr>
        <p:spPr>
          <a:xfrm>
            <a:off x="6096000" y="3072714"/>
            <a:ext cx="52100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Спам-фильтры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Поиск похожих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тональности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Распознавание рукописных букв и цифр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подозрительных транзакций</a:t>
            </a:r>
          </a:p>
        </p:txBody>
      </p:sp>
      <p:pic>
        <p:nvPicPr>
          <p:cNvPr id="8194" name="Picture 2" descr="Стикер ВК Квип #16">
            <a:extLst>
              <a:ext uri="{FF2B5EF4-FFF2-40B4-BE49-F238E27FC236}">
                <a16:creationId xmlns:a16="http://schemas.microsoft.com/office/drawing/2014/main" id="{81438861-79C7-DFEB-CB42-60A6C1ED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3072714"/>
            <a:ext cx="3650349" cy="36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2E5E4-3A71-4273-90EB-0612FB8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604020202020204" pitchFamily="34" charset="0"/>
              </a:rPr>
              <a:t>Зачем обучать машины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7D7675-66C3-51AD-E32D-E4AC0BBF7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56" y="1825625"/>
            <a:ext cx="4081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27E2D-DF8F-E266-DDAE-81F1E426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583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8A5A-E225-7573-FB8E-56767939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B53D30-4A99-F40A-2FF4-CB882EC5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простейшем случае бинарной классификации все как в линейной регрессии, только запихнем результат в логистическую функцию: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B0DC9F-2905-C817-088E-3A1CD2D5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40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E32A13-5915-FB22-79EE-5AA95F6C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8" y="3207476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AA7346-1D3E-8E13-BF8E-FAE6707B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1" y="5628413"/>
            <a:ext cx="1560414" cy="683487"/>
          </a:xfrm>
          <a:prstGeom prst="rect">
            <a:avLst/>
          </a:prstGeom>
        </p:spPr>
      </p:pic>
      <p:pic>
        <p:nvPicPr>
          <p:cNvPr id="9220" name="Picture 4" descr="Стикер ВК Кусалочка #8">
            <a:extLst>
              <a:ext uri="{FF2B5EF4-FFF2-40B4-BE49-F238E27FC236}">
                <a16:creationId xmlns:a16="http://schemas.microsoft.com/office/drawing/2014/main" id="{94D82DBE-7F4E-3E3C-C56A-490F0E62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73" y="2714321"/>
            <a:ext cx="3824591" cy="38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2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11355-7206-FE6C-D94B-BF06A1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32598-3AB3-A711-69A2-EF5725FE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Precision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E5EB51-86F9-BECC-D1C3-7F77A2A0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7B6E95-1178-0418-0C8B-7046E75F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1" y="2374556"/>
            <a:ext cx="3076575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A53FE3-B079-F1A9-F73B-62699FDC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4001294"/>
            <a:ext cx="2009775" cy="628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797A6-45AC-390B-6F4D-772CDFCB5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5485691"/>
            <a:ext cx="1866900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AF17-F961-CFB8-537A-9A3D3D4EA393}"/>
              </a:ext>
            </a:extLst>
          </p:cNvPr>
          <p:cNvSpPr txBox="1"/>
          <p:nvPr/>
        </p:nvSpPr>
        <p:spPr>
          <a:xfrm>
            <a:off x="3873843" y="5153712"/>
            <a:ext cx="626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демонстрирует способность алгоритма обнаруживать данный класс вообще, 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способность отличать этот класс от других классов.</a:t>
            </a:r>
            <a:endParaRPr lang="ru-RU" dirty="0"/>
          </a:p>
        </p:txBody>
      </p:sp>
      <p:pic>
        <p:nvPicPr>
          <p:cNvPr id="11266" name="Picture 2" descr="Стикер ВК Учебные будни #6">
            <a:extLst>
              <a:ext uri="{FF2B5EF4-FFF2-40B4-BE49-F238E27FC236}">
                <a16:creationId xmlns:a16="http://schemas.microsoft.com/office/drawing/2014/main" id="{33295F22-E732-60B5-B1BC-F467DB2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69" y="1988452"/>
            <a:ext cx="3002433" cy="30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77E76-C5DA-B4CF-CCA6-D78CF914E8D2}"/>
              </a:ext>
            </a:extLst>
          </p:cNvPr>
          <p:cNvSpPr txBox="1"/>
          <p:nvPr/>
        </p:nvSpPr>
        <p:spPr>
          <a:xfrm>
            <a:off x="7927862" y="2276270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Что выбрать?</a:t>
            </a:r>
          </a:p>
        </p:txBody>
      </p:sp>
    </p:spTree>
    <p:extLst>
      <p:ext uri="{BB962C8B-B14F-4D97-AF65-F5344CB8AC3E}">
        <p14:creationId xmlns:p14="http://schemas.microsoft.com/office/powerpoint/2010/main" val="329965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CA3F2-549B-BD15-79BA-381CBAD0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BEB20-A60E-1FEE-3163-89E5D254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26" y="1825625"/>
            <a:ext cx="404757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сколько выбранных элементов оказались правильными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сколько правильных элементов оказались выбраны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01B1E4-F3B8-7FE8-9FA0-E50F14B5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42</a:t>
            </a:fld>
            <a:endParaRPr lang="ru-RU"/>
          </a:p>
        </p:txBody>
      </p:sp>
      <p:pic>
        <p:nvPicPr>
          <p:cNvPr id="10242" name="Picture 2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E4AD3E2E-1B84-E283-3A04-EA0A7E967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56"/>
          <a:stretch/>
        </p:blipFill>
        <p:spPr bwMode="auto">
          <a:xfrm>
            <a:off x="838200" y="1437942"/>
            <a:ext cx="4047572" cy="48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BDE3E8A1-AC53-A5C7-69F8-193305EF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77264" r="52874" b="7781"/>
          <a:stretch/>
        </p:blipFill>
        <p:spPr bwMode="auto">
          <a:xfrm>
            <a:off x="5734496" y="2376568"/>
            <a:ext cx="1571730" cy="11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AB701D-98EF-95E4-1D4C-C6D048C9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69" y="4215874"/>
            <a:ext cx="1434527" cy="12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53415-8FC7-75A5-5FA0-A3A72109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1556A-4CB2-8621-C51A-F29AACD7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</a:t>
            </a:r>
            <a:r>
              <a:rPr lang="ru-RU" dirty="0"/>
              <a:t>мера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— среднее гармоническое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03DC94-BA40-197C-F62D-52D70650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7C43E-A34D-1118-B5A7-B6214122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62" y="2395409"/>
            <a:ext cx="3409950" cy="666750"/>
          </a:xfrm>
          <a:prstGeom prst="rect">
            <a:avLst/>
          </a:prstGeom>
        </p:spPr>
      </p:pic>
      <p:pic>
        <p:nvPicPr>
          <p:cNvPr id="3074" name="Picture 2" descr="Стикер ВК Котик #3">
            <a:extLst>
              <a:ext uri="{FF2B5EF4-FFF2-40B4-BE49-F238E27FC236}">
                <a16:creationId xmlns:a16="http://schemas.microsoft.com/office/drawing/2014/main" id="{BF4677C7-3EC4-FFC7-483F-B23E8EA4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13" y="21109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50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11C3F-DE06-CB6E-AC2D-306E2D61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CFF9A-FFC5-6D9E-85D8-437E94C0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 конвертации вещественного ответа алгоритма (как правило, вероятности принадлежности к классу) в бинарную метку, мы должны выбрать какой-либо порог, при котором 0 становится 1. Естественным и близким кажется порог, равный 0.5, но он не всегда оказывается оптимальным.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EBC115-D4AC-9FF4-5814-90E874BB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44</a:t>
            </a:fld>
            <a:endParaRPr lang="ru-RU"/>
          </a:p>
        </p:txBody>
      </p:sp>
      <p:pic>
        <p:nvPicPr>
          <p:cNvPr id="4098" name="Picture 2" descr="Стикер ВК Паппи #13">
            <a:extLst>
              <a:ext uri="{FF2B5EF4-FFF2-40B4-BE49-F238E27FC236}">
                <a16:creationId xmlns:a16="http://schemas.microsoft.com/office/drawing/2014/main" id="{463A3A1B-A6F2-6208-DF8B-774129A6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37" y="3617655"/>
            <a:ext cx="2921257" cy="29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42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1A15E-0ECA-DCFB-1A50-4EE2D8B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DE120-5CFA-2505-1E29-227083E0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Одним из способов оценить модель в целом, не привязываясь к конкретному порогу, является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AUC-ROC (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или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ROC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AUC) —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площадь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Area Under 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под кривой ошибок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Receiver Operating Characteristic 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).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Данная кривая представляет из себя линию от (0,0) до (1,1) в координатах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True Positive Rate (TPR)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False Positive Rate (FPR):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42DB39-7B45-91D2-1BF8-C33A7EE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C9D29-CB56-3B0A-EC61-930517C0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67" y="1170180"/>
            <a:ext cx="1809750" cy="15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C9993B-3CCA-CE70-CF06-46771B22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9" y="2602747"/>
            <a:ext cx="4715411" cy="37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40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A9C44-808A-E91A-0283-1C66F55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7410-8550-CB91-2251-D202A3915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89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Интуитивно можно представить минимизацию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как задачу максимизации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путем штрафа за неверные предсказания. Однако необходимо отметить, что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крайне сильно штрафует за уверенность классификатора в неверном ответе.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B95CA3-89F1-15EF-A1B1-8F1321BE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8BCF12-F272-DFBF-B613-ACF01A14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4023"/>
            <a:ext cx="4467225" cy="704850"/>
          </a:xfrm>
          <a:prstGeom prst="rect">
            <a:avLst/>
          </a:prstGeom>
        </p:spPr>
      </p:pic>
      <p:pic>
        <p:nvPicPr>
          <p:cNvPr id="2056" name="Picture 8" descr="Стикер ВК Котик #33">
            <a:extLst>
              <a:ext uri="{FF2B5EF4-FFF2-40B4-BE49-F238E27FC236}">
                <a16:creationId xmlns:a16="http://schemas.microsoft.com/office/drawing/2014/main" id="{4305739B-DA16-2391-0294-DBA6BF9A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32" y="14795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0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29210-604A-A28D-64F4-569F4A0D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D25DD4-9FDA-FF49-634E-274E26B4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47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8263D-2B65-8E50-F824-1483D27E5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2491"/>
            <a:ext cx="3643859" cy="36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CB6137FC-A08B-1709-899D-034B3E0B8F1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846276" cy="12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i="1" dirty="0"/>
              <a:t>«Разделяет объекты по неизвестному признаку. Машина сама решает как лучше.»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2E7E5-E316-38D8-F618-8959542CF71E}"/>
              </a:ext>
            </a:extLst>
          </p:cNvPr>
          <p:cNvSpPr txBox="1"/>
          <p:nvPr/>
        </p:nvSpPr>
        <p:spPr>
          <a:xfrm>
            <a:off x="4922932" y="2915179"/>
            <a:ext cx="6332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Сегментация рынка (типов покупателей, лояльности)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Объединение близких точек на карте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и разметки новых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Детекторы аномального поведения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1320722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75024-94E5-D762-446E-52B4CABE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732984-6E03-CB01-7FCB-5880D4E9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48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911716-90AB-FDA0-6DEE-527DA7FBF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2818"/>
            <a:ext cx="5883613" cy="474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тикер ВК Мелори #26">
            <a:extLst>
              <a:ext uri="{FF2B5EF4-FFF2-40B4-BE49-F238E27FC236}">
                <a16:creationId xmlns:a16="http://schemas.microsoft.com/office/drawing/2014/main" id="{FBA724D7-5E0A-9CAE-114B-6325CB38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19" y="1770433"/>
            <a:ext cx="3785681" cy="378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4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FE8C1-044A-10E3-1D49-2D7AD0FA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F4E09C-92D5-E88A-07CA-3916D2AE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49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68E70-9419-E4FA-B42A-0FA718630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091"/>
            <a:ext cx="64293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Стикер ВК Нутри #24">
            <a:extLst>
              <a:ext uri="{FF2B5EF4-FFF2-40B4-BE49-F238E27FC236}">
                <a16:creationId xmlns:a16="http://schemas.microsoft.com/office/drawing/2014/main" id="{75D7573D-6DAD-D28E-F622-05ED940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58" y="2117124"/>
            <a:ext cx="3209496" cy="32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3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32634-00F2-5097-2E90-3BFF28FD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Сферы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8A6E4-E10D-999F-32C5-801ED1E2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Компьютерное зрение</a:t>
            </a:r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Компьютерная лингвистика и обработка естественных языков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Биоинформатика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Финансовые приложения</a:t>
            </a:r>
          </a:p>
          <a:p>
            <a:r>
              <a:rPr lang="ru-RU" dirty="0"/>
              <a:t>Поиск и рубрикация текстов</a:t>
            </a:r>
          </a:p>
          <a:p>
            <a:r>
              <a:rPr lang="ru-RU" dirty="0"/>
              <a:t>Интеллектуальные игры</a:t>
            </a:r>
          </a:p>
          <a:p>
            <a:r>
              <a:rPr lang="ru-RU" dirty="0"/>
              <a:t>Экспертные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659422-1990-ED89-56A3-989A08C6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58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E4D45-6288-A3C3-E1B6-91526EB0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9CFD8-200A-908E-C00E-2234F352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149"/>
            <a:ext cx="10515600" cy="4351338"/>
          </a:xfrm>
        </p:spPr>
        <p:txBody>
          <a:bodyPr/>
          <a:lstStyle/>
          <a:p>
            <a:r>
              <a:rPr lang="ru-RU" dirty="0"/>
              <a:t>Плоские </a:t>
            </a:r>
          </a:p>
          <a:p>
            <a:pPr lvl="1"/>
            <a:r>
              <a:rPr lang="ru-RU" dirty="0"/>
              <a:t>Строят одно разбиение объектов на непересекающиеся кластеры.</a:t>
            </a:r>
          </a:p>
          <a:p>
            <a:r>
              <a:rPr lang="ru-RU" dirty="0"/>
              <a:t>Иерархические</a:t>
            </a:r>
          </a:p>
          <a:p>
            <a:pPr lvl="1"/>
            <a:r>
              <a:rPr lang="ru-RU" dirty="0"/>
              <a:t>Строят систему вложенных разбиений.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9F9E9-9588-AB61-D776-783DEA6C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E75D0-F175-95A9-7668-0BB85E7E02E3}"/>
              </a:ext>
            </a:extLst>
          </p:cNvPr>
          <p:cNvSpPr txBox="1"/>
          <p:nvPr/>
        </p:nvSpPr>
        <p:spPr>
          <a:xfrm>
            <a:off x="1186250" y="4753232"/>
            <a:ext cx="546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выходе иерархического алгоритма получается дерево кластеров, корнем которого является вся выборка, а листьями — наиболее мелкие кластера.</a:t>
            </a:r>
          </a:p>
        </p:txBody>
      </p:sp>
      <p:pic>
        <p:nvPicPr>
          <p:cNvPr id="4098" name="Picture 2" descr="Стикер ВК Миу-Мяу #23">
            <a:extLst>
              <a:ext uri="{FF2B5EF4-FFF2-40B4-BE49-F238E27FC236}">
                <a16:creationId xmlns:a16="http://schemas.microsoft.com/office/drawing/2014/main" id="{CF0677CF-085B-306B-BE59-5EB6614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46" y="2859789"/>
            <a:ext cx="3496561" cy="34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58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Восходящие</a:t>
            </a:r>
          </a:p>
          <a:p>
            <a:pPr lvl="1"/>
            <a:r>
              <a:rPr lang="ru-RU" dirty="0"/>
              <a:t>В начале помещают каждый объект в отдельный кластер, а затем объединяют кластеры во все более крупные, пока все объекты выборки не будут содержаться в одном кластере.</a:t>
            </a:r>
          </a:p>
          <a:p>
            <a:r>
              <a:rPr lang="ru-RU" dirty="0"/>
              <a:t>Нисходящие</a:t>
            </a:r>
          </a:p>
          <a:p>
            <a:pPr lvl="1"/>
            <a:r>
              <a:rPr lang="ru-RU" dirty="0"/>
              <a:t>Работают по принципу «сверху-вниз»: в начале все объекты помещаются в один кластер, который затем разбивается на все более мелкие кластеры.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17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238" y="1825625"/>
            <a:ext cx="7647562" cy="4351338"/>
          </a:xfrm>
        </p:spPr>
        <p:txBody>
          <a:bodyPr/>
          <a:lstStyle/>
          <a:p>
            <a:r>
              <a:rPr lang="ru-RU" dirty="0"/>
              <a:t>Четкие (непересекающиеся)</a:t>
            </a:r>
          </a:p>
          <a:p>
            <a:pPr lvl="1"/>
            <a:r>
              <a:rPr lang="ru-RU" dirty="0"/>
              <a:t>Каждый объект принадлежит только одному кластеру.</a:t>
            </a:r>
          </a:p>
          <a:p>
            <a:r>
              <a:rPr lang="ru-RU" dirty="0"/>
              <a:t>Нечеткие (Пересекающиеся) </a:t>
            </a:r>
          </a:p>
          <a:p>
            <a:pPr lvl="1"/>
            <a:r>
              <a:rPr lang="ru-RU" dirty="0"/>
              <a:t>Каждый объект относится к каждому кластеру с некоторой вероятностью.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52</a:t>
            </a:fld>
            <a:endParaRPr lang="ru-RU"/>
          </a:p>
        </p:txBody>
      </p:sp>
      <p:pic>
        <p:nvPicPr>
          <p:cNvPr id="5122" name="Picture 2" descr="Стикер ВК Альдебаран #16">
            <a:extLst>
              <a:ext uri="{FF2B5EF4-FFF2-40B4-BE49-F238E27FC236}">
                <a16:creationId xmlns:a16="http://schemas.microsoft.com/office/drawing/2014/main" id="{1C4C5662-8702-FBF1-1183-CC59541F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2239"/>
            <a:ext cx="3179323" cy="317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0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FD74F-96B9-587C-F82E-0954B5213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2575"/>
            <a:ext cx="10905066" cy="55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B8392-87E4-C175-A8FD-DAAE20B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5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0E0E2-6C65-0B4B-C55E-A1AF56EE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F12523-EC00-BB09-8BD5-AD47B0B2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951" cy="4351338"/>
          </a:xfrm>
        </p:spPr>
        <p:txBody>
          <a:bodyPr>
            <a:normAutofit lnSpcReduction="10000"/>
          </a:bodyPr>
          <a:lstStyle/>
          <a:p>
            <a:r>
              <a:rPr lang="ru-RU" altLang="ru-RU" dirty="0"/>
              <a:t>Коэффициент силуэта</a:t>
            </a:r>
            <a:endParaRPr lang="ru-RU" dirty="0"/>
          </a:p>
          <a:p>
            <a:pPr marL="0" indent="0">
              <a:buNone/>
            </a:pPr>
            <a:r>
              <a:rPr lang="ru-RU" altLang="ru-RU" sz="2000" dirty="0"/>
              <a:t>Здесь a — среднее </a:t>
            </a:r>
            <a:r>
              <a:rPr lang="ru-RU" altLang="ru-RU" sz="2000" dirty="0" err="1"/>
              <a:t>внутрикластерное</a:t>
            </a:r>
            <a:r>
              <a:rPr lang="ru-RU" altLang="ru-RU" sz="2000" dirty="0"/>
              <a:t> расстояние (то есть среднее расстояние между элементами, принадлежащими одному кластеру) </a:t>
            </a:r>
            <a:r>
              <a:rPr lang="en-US" altLang="ru-RU" sz="2000" dirty="0"/>
              <a:t>, </a:t>
            </a:r>
            <a:r>
              <a:rPr lang="ru-RU" altLang="ru-RU" sz="2000" dirty="0"/>
              <a:t>b— среднее </a:t>
            </a:r>
            <a:r>
              <a:rPr lang="ru-RU" altLang="ru-RU" sz="2000" dirty="0" err="1"/>
              <a:t>межкластерное</a:t>
            </a:r>
            <a:r>
              <a:rPr lang="ru-RU" altLang="ru-RU" sz="2000" dirty="0"/>
              <a:t> расстояние (</a:t>
            </a:r>
            <a:r>
              <a:rPr lang="en-US" altLang="ru-RU" sz="2000" dirty="0"/>
              <a:t>c</a:t>
            </a:r>
            <a:r>
              <a:rPr lang="ru-RU" altLang="ru-RU" sz="2000" dirty="0" err="1"/>
              <a:t>реднее</a:t>
            </a:r>
            <a:r>
              <a:rPr lang="ru-RU" altLang="ru-RU" sz="2000" dirty="0"/>
              <a:t> расстояние между элементами, принадлежащими разным кластерам).</a:t>
            </a:r>
          </a:p>
          <a:p>
            <a:pPr marL="0" indent="0">
              <a:buNone/>
            </a:pPr>
            <a:r>
              <a:rPr lang="ru-RU" altLang="ru-RU" sz="2000" dirty="0"/>
              <a:t>Значение коэффициента силуэта  лежит в диапазоне [−1,1].  Чем больше величина  коэффициента, тем качественнее проведена кластеризация.  Значения, близкие к  -1, соответствуют плохим (неправильным) </a:t>
            </a:r>
            <a:r>
              <a:rPr lang="ru-RU" altLang="ru-RU" sz="2000" dirty="0" err="1"/>
              <a:t>кластеризациям</a:t>
            </a:r>
            <a:r>
              <a:rPr lang="ru-RU" altLang="ru-RU" sz="2000" dirty="0"/>
              <a:t>, значения, близкие к нулю, говорят о том, что кластеры пересекаются и накладываются друг на друга, значения, близкие к 1, соответствуют плотно сгруппированным кластерам. </a:t>
            </a:r>
          </a:p>
          <a:p>
            <a:pPr marL="0" indent="0">
              <a:buNone/>
            </a:pPr>
            <a:endParaRPr lang="ru-RU" altLang="ru-RU" sz="20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C4C677-0368-DACF-54A3-2C56B770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3126D2-62CC-D8C6-792D-C74730C4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21" y="1825625"/>
            <a:ext cx="2676525" cy="1228725"/>
          </a:xfrm>
          <a:prstGeom prst="rect">
            <a:avLst/>
          </a:prstGeom>
        </p:spPr>
      </p:pic>
      <p:pic>
        <p:nvPicPr>
          <p:cNvPr id="6146" name="Picture 2" descr="Стикер ВК Нутри в школе #22">
            <a:extLst>
              <a:ext uri="{FF2B5EF4-FFF2-40B4-BE49-F238E27FC236}">
                <a16:creationId xmlns:a16="http://schemas.microsoft.com/office/drawing/2014/main" id="{F376D115-4CB3-47E5-6A6B-01493B46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26" y="3626695"/>
            <a:ext cx="2550268" cy="25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5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863D87C-49FB-02DA-169A-D379E7808A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17" y="4683"/>
            <a:ext cx="10543563" cy="6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D37B8F-6504-9065-0844-1F48BAC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1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4EAAF-61E6-A32D-B84A-90CF8A7C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Решающие деревья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8B72C-2D3D-D914-8735-051D9476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56</a:t>
            </a:fld>
            <a:endParaRPr lang="ru-RU"/>
          </a:p>
        </p:txBody>
      </p:sp>
      <p:pic>
        <p:nvPicPr>
          <p:cNvPr id="1026" name="Picture 2" descr="&lt;">
            <a:extLst>
              <a:ext uri="{FF2B5EF4-FFF2-40B4-BE49-F238E27FC236}">
                <a16:creationId xmlns:a16="http://schemas.microsoft.com/office/drawing/2014/main" id="{8F6551E2-5B52-3441-B274-4E53E72BE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10" y="1479550"/>
            <a:ext cx="47082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Пеня #47">
            <a:extLst>
              <a:ext uri="{FF2B5EF4-FFF2-40B4-BE49-F238E27FC236}">
                <a16:creationId xmlns:a16="http://schemas.microsoft.com/office/drawing/2014/main" id="{76C76F91-EF12-F12E-B265-C9BE07D6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49" y="4127858"/>
            <a:ext cx="2329377" cy="23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9F17B-A4BC-7D2A-1E12-C20525BC2497}"/>
              </a:ext>
            </a:extLst>
          </p:cNvPr>
          <p:cNvSpPr txBox="1"/>
          <p:nvPr/>
        </p:nvSpPr>
        <p:spPr>
          <a:xfrm>
            <a:off x="838201" y="1674674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Деревья решений </a:t>
            </a:r>
            <a:r>
              <a:rPr lang="ru-RU" dirty="0"/>
              <a:t>- это метод, позволяющий предсказывать значения зависимой переменной в зависимости от соответствующих значений одной или нескольких </a:t>
            </a:r>
            <a:r>
              <a:rPr lang="ru-RU" dirty="0" err="1"/>
              <a:t>предикторных</a:t>
            </a:r>
            <a:r>
              <a:rPr lang="ru-RU" dirty="0"/>
              <a:t> (независимых) переменных. Применяется в задачах классификации  и (реже) регрессии.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983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30F1AB1-1907-FD84-8E41-6D2811CD35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1839"/>
            <a:ext cx="10905066" cy="553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8BECC-CB9B-79FE-75B3-D4DDA408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5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682B6194-5BAC-6965-BB7E-B813C9A6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0DF0FE-261F-019D-70DD-AF3BC7E1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38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57A0C-159C-0C8F-D6AC-089D4A77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построения дерева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4EFD9B-C29F-E16E-4322-DE1368063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Выбор критерия точности прогноза </a:t>
            </a:r>
          </a:p>
          <a:p>
            <a:r>
              <a:rPr lang="ru-RU" dirty="0"/>
              <a:t>Выбор типа ветвления </a:t>
            </a:r>
          </a:p>
          <a:p>
            <a:r>
              <a:rPr lang="ru-RU" dirty="0"/>
              <a:t>Определение момента прекращения ветвлений </a:t>
            </a:r>
          </a:p>
          <a:p>
            <a:r>
              <a:rPr lang="ru-RU" dirty="0"/>
              <a:t>Определение "подходящих" размеров дерева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8A52A3-FC75-BEF7-9025-C5FD564E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59</a:t>
            </a:fld>
            <a:endParaRPr lang="ru-RU"/>
          </a:p>
        </p:txBody>
      </p:sp>
      <p:pic>
        <p:nvPicPr>
          <p:cNvPr id="2050" name="Picture 2" descr="Стикер ВК Пеня #37">
            <a:extLst>
              <a:ext uri="{FF2B5EF4-FFF2-40B4-BE49-F238E27FC236}">
                <a16:creationId xmlns:a16="http://schemas.microsoft.com/office/drawing/2014/main" id="{D8CA6476-C62F-245F-CAE3-00BF3DF41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001294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332B3-08F0-A56D-D049-08BCA49F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Смежные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32966-4CD3-7BCC-14B5-125DE3CD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Recognition (</a:t>
            </a:r>
            <a:r>
              <a:rPr lang="ru-RU" dirty="0"/>
              <a:t>распознавание образов)</a:t>
            </a:r>
          </a:p>
          <a:p>
            <a:r>
              <a:rPr lang="ru-RU" dirty="0"/>
              <a:t>Data Mining / Data Science (интеллектуальный анализ данных</a:t>
            </a:r>
          </a:p>
          <a:p>
            <a:r>
              <a:rPr lang="ru-RU" dirty="0"/>
              <a:t>Big Data (обработка больших данных)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F1C105-ED4B-CBB7-F110-F0010937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89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618A5-BD38-8572-D790-CD990EF4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типа 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73B4F-76EF-2CCA-71AC-9A24A5A1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различные способы выбирать очередной признак для текущего ветвления:</a:t>
            </a:r>
          </a:p>
          <a:p>
            <a:r>
              <a:rPr lang="ru-RU" u="sng" dirty="0"/>
              <a:t>Алгоритм ID3</a:t>
            </a:r>
            <a:r>
              <a:rPr lang="ru-RU" dirty="0"/>
              <a:t>, где выбор атрибута происходит на основании прироста информации (</a:t>
            </a:r>
            <a:r>
              <a:rPr lang="ru-RU" i="1" dirty="0" err="1"/>
              <a:t>Gain</a:t>
            </a:r>
            <a:r>
              <a:rPr lang="ru-RU" dirty="0"/>
              <a:t>).</a:t>
            </a:r>
          </a:p>
          <a:p>
            <a:r>
              <a:rPr lang="ru-RU" u="sng" dirty="0"/>
              <a:t>Алгоритм C4.5</a:t>
            </a:r>
            <a:r>
              <a:rPr lang="ru-RU" dirty="0"/>
              <a:t> (улучшенная версия ID3), где выбор атрибута происходит на основании нормализованного прироста информации (</a:t>
            </a:r>
            <a:r>
              <a:rPr lang="ru-RU" i="1" dirty="0" err="1"/>
              <a:t>Gain</a:t>
            </a:r>
            <a:r>
              <a:rPr lang="ru-RU" i="1" dirty="0"/>
              <a:t> </a:t>
            </a:r>
            <a:r>
              <a:rPr lang="ru-RU" i="1" dirty="0" err="1"/>
              <a:t>Ratio</a:t>
            </a:r>
            <a:r>
              <a:rPr lang="ru-RU" dirty="0"/>
              <a:t>).</a:t>
            </a:r>
          </a:p>
          <a:p>
            <a:r>
              <a:rPr lang="ru-RU" dirty="0"/>
              <a:t>Алгоритм </a:t>
            </a:r>
            <a:r>
              <a:rPr lang="ru-RU" u="sng" dirty="0"/>
              <a:t>CART</a:t>
            </a:r>
            <a:r>
              <a:rPr lang="ru-RU" dirty="0"/>
              <a:t> где выбор атрибута происходит на основании </a:t>
            </a:r>
            <a:r>
              <a:rPr lang="ru-RU" u="sng" dirty="0"/>
              <a:t>индекса Джини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6CC80A-4234-B8B6-DE35-C225B3E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555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30C77-4169-AD03-6F94-30E86ABD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Энтропия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ea typeface="Cambria Math"/>
                  </a:rPr>
                  <a:t>H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/>
                        <a:ea typeface="Cambria Math"/>
                      </a:rPr>
                      <m:t>⁡</m:t>
                    </m:r>
                  </m:oMath>
                </a14:m>
                <a:endParaRPr lang="ru-RU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0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вероятности нахождения системы в 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−м состоянии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r>
                  <a:rPr lang="ru-RU" sz="2000" dirty="0"/>
                  <a:t>В нашем случае</a:t>
                </a:r>
                <a:r>
                  <a:rPr lang="en-US" sz="2000" dirty="0"/>
                  <a:t>:    </a:t>
                </a:r>
              </a:p>
              <a:p>
                <a:pPr marL="0" indent="0">
                  <a:buNone/>
                </a:pPr>
                <a:r>
                  <a:rPr lang="ru-RU" sz="2000" dirty="0">
                    <a:ea typeface="Cambria Math"/>
                  </a:rPr>
                  <a:t>Предположим, что имеется множество А, состоящее из </a:t>
                </a:r>
                <a:r>
                  <a:rPr lang="en-US" sz="2000" dirty="0">
                    <a:ea typeface="Cambria Math"/>
                  </a:rPr>
                  <a:t>n</a:t>
                </a:r>
                <a:r>
                  <a:rPr lang="ru-RU" sz="2000" dirty="0">
                    <a:ea typeface="Cambria Math"/>
                  </a:rPr>
                  <a:t> элементов,  обладающих свойством </a:t>
                </a:r>
                <a:r>
                  <a:rPr lang="en-US" sz="2000" dirty="0">
                    <a:ea typeface="Cambria Math"/>
                  </a:rPr>
                  <a:t>S, </a:t>
                </a:r>
                <a:r>
                  <a:rPr lang="ru-RU" sz="2000" dirty="0">
                    <a:ea typeface="Cambria Math"/>
                  </a:rPr>
                  <a:t>которое может принимать </a:t>
                </a:r>
                <a:r>
                  <a:rPr lang="en-US" sz="2000" dirty="0">
                    <a:ea typeface="Cambria Math"/>
                  </a:rPr>
                  <a:t>s</a:t>
                </a:r>
                <a:r>
                  <a:rPr lang="ru-RU" sz="2000" dirty="0">
                    <a:ea typeface="Cambria Math"/>
                  </a:rPr>
                  <a:t> различных значений</a:t>
                </a:r>
                <a:r>
                  <a:rPr lang="en-US" sz="2000" dirty="0">
                    <a:ea typeface="Cambria Math"/>
                  </a:rPr>
                  <a:t>, </a:t>
                </a:r>
                <a:r>
                  <a:rPr lang="ru-RU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- количество  объектов</a:t>
                </a:r>
                <a:r>
                  <a:rPr lang="en-US" sz="2000" dirty="0"/>
                  <a:t> </a:t>
                </a:r>
                <a:r>
                  <a:rPr lang="ru-RU" sz="2000" dirty="0"/>
                  <a:t>множества А, имеющих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-</a:t>
                </a:r>
                <a:r>
                  <a:rPr lang="ru-RU" sz="2000" dirty="0"/>
                  <a:t>е  значение свойства </a:t>
                </a:r>
                <a:r>
                  <a:rPr lang="en-US" sz="2000" dirty="0"/>
                  <a:t>S.</a:t>
                </a:r>
                <a:r>
                  <a:rPr lang="ru-RU" sz="2000" dirty="0"/>
                  <a:t> Тогда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endParaRPr lang="en-US" sz="2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C8F59-74A5-2878-FA9A-ED47384B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61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A5C750-80D8-F6CD-C601-53C811F9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30" y="4669217"/>
            <a:ext cx="3480632" cy="99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75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0AF2C-D1B9-CDE9-3057-52805B49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Прирост информации</a:t>
            </a:r>
            <a:r>
              <a:rPr lang="en-US" dirty="0"/>
              <a:t> (ID3)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178C48-A7CF-44C9-A255-BBEF988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530BD6-28DF-84F7-F7CF-C5879E5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157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DE5AD-DB1D-35F4-5AEE-039B668F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остановки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066CA2-81D8-A30E-B7B0-16340119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Минимальное число объектов, при котором выполняется расщепление  (</a:t>
            </a:r>
            <a:r>
              <a:rPr lang="ru-RU" b="1" dirty="0" err="1"/>
              <a:t>min_samples_split</a:t>
            </a:r>
            <a:r>
              <a:rPr lang="ru-RU" b="1" dirty="0"/>
              <a:t>)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заданное число объектов (наблюдений). </a:t>
            </a:r>
          </a:p>
          <a:p>
            <a:r>
              <a:rPr lang="ru-RU" b="1" dirty="0"/>
              <a:t>Минимальное число объектов в листьях (</a:t>
            </a:r>
            <a:r>
              <a:rPr lang="ru-RU" b="1" dirty="0" err="1"/>
              <a:t>min_samples_leaf</a:t>
            </a:r>
            <a:r>
              <a:rPr lang="ru-RU" b="1" dirty="0"/>
              <a:t>)</a:t>
            </a:r>
          </a:p>
          <a:p>
            <a:r>
              <a:rPr lang="ru-RU" b="1" dirty="0"/>
              <a:t>Доля неклассифицированных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заданную долю неправильно классифицированных объектов (наблюдений).</a:t>
            </a:r>
          </a:p>
          <a:p>
            <a:r>
              <a:rPr lang="ru-RU" b="1" dirty="0"/>
              <a:t>Максимальная глубина деревьев  (</a:t>
            </a:r>
            <a:r>
              <a:rPr lang="ru-RU" b="1" dirty="0" err="1"/>
              <a:t>max_depth</a:t>
            </a:r>
            <a:r>
              <a:rPr lang="ru-RU" b="1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A3F977-7C5B-6C5B-7148-A8638B99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75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01172-DF97-77A2-67A7-FC5B3A61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8C8E9-F2A0-1913-EB28-A2A7AA38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7050"/>
            <a:ext cx="811530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Ансамблем (Ensemble, </a:t>
            </a:r>
            <a:r>
              <a:rPr lang="ru-RU" dirty="0" err="1"/>
              <a:t>Multiple</a:t>
            </a:r>
            <a:r>
              <a:rPr lang="ru-RU" dirty="0"/>
              <a:t> </a:t>
            </a:r>
            <a:r>
              <a:rPr lang="ru-RU" dirty="0" err="1"/>
              <a:t>Classifier</a:t>
            </a:r>
            <a:r>
              <a:rPr lang="ru-RU" dirty="0"/>
              <a:t> System) называется алгоритм, который состоит из нескольких алгоритмов машинного обучения, а процесс построения ансамбля называется </a:t>
            </a:r>
            <a:r>
              <a:rPr lang="ru-RU" dirty="0" err="1"/>
              <a:t>ансамблированием</a:t>
            </a:r>
            <a:r>
              <a:rPr lang="ru-RU" dirty="0"/>
              <a:t> (</a:t>
            </a:r>
            <a:r>
              <a:rPr lang="ru-RU" dirty="0" err="1"/>
              <a:t>ensemble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). Простейший пример ансамбля в регрессии – усреднение нескольких алгоритмов: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CC600F-315C-53A3-7956-3523FB61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64</a:t>
            </a:fld>
            <a:endParaRPr lang="ru-RU"/>
          </a:p>
        </p:txBody>
      </p:sp>
      <p:pic>
        <p:nvPicPr>
          <p:cNvPr id="4098" name="Picture 2" descr="f-1">
            <a:extLst>
              <a:ext uri="{FF2B5EF4-FFF2-40B4-BE49-F238E27FC236}">
                <a16:creationId xmlns:a16="http://schemas.microsoft.com/office/drawing/2014/main" id="{D53FA370-981D-D953-3974-590791C7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4" b="5102"/>
          <a:stretch/>
        </p:blipFill>
        <p:spPr bwMode="auto">
          <a:xfrm>
            <a:off x="909638" y="5210175"/>
            <a:ext cx="405643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Стикер ВК Паппи 2.0 #13">
            <a:extLst>
              <a:ext uri="{FF2B5EF4-FFF2-40B4-BE49-F238E27FC236}">
                <a16:creationId xmlns:a16="http://schemas.microsoft.com/office/drawing/2014/main" id="{6B2CC143-BCB3-9BF4-E771-C98C7013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8191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150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E3B6-211A-1AC0-C078-EAA79B1D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0E5C3-F67D-7FA8-95BA-A14DB47C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Большинство приёмов в прикладном </a:t>
            </a:r>
            <a:r>
              <a:rPr lang="ru-RU" dirty="0" err="1"/>
              <a:t>ансамблировании</a:t>
            </a:r>
            <a:r>
              <a:rPr lang="ru-RU" dirty="0"/>
              <a:t> направлено на то, чтобы ансамбль был «достаточно разнообразным», тогда ошибки отдельных алгоритмов на отдельных объектах будут компенсироваться корректной работой других алгоритмов. По сути, при построении ансамбля:</a:t>
            </a:r>
          </a:p>
          <a:p>
            <a:r>
              <a:rPr lang="ru-RU" dirty="0"/>
              <a:t>повышают качество базовых алгоритмов,</a:t>
            </a:r>
          </a:p>
          <a:p>
            <a:r>
              <a:rPr lang="ru-RU" dirty="0"/>
              <a:t>повышают разнообразие (</a:t>
            </a:r>
            <a:r>
              <a:rPr lang="ru-RU" dirty="0" err="1"/>
              <a:t>diversity</a:t>
            </a:r>
            <a:r>
              <a:rPr lang="ru-RU" dirty="0"/>
              <a:t>) базовых алгоритмов.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68E715-53F0-9DCC-B769-58DC3331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829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E6200-6AB0-438C-E82E-EA89EDDE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FC0D4-C9E9-ED90-1A82-EBDC6FF6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«варьирования» обучающей выборки (</a:t>
            </a:r>
            <a:r>
              <a:rPr lang="ru-RU" dirty="0" err="1"/>
              <a:t>бэгинг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признаков (</a:t>
            </a:r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Subspaces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целевого вектора (ECOC, деформации целевого признака),</a:t>
            </a:r>
          </a:p>
          <a:p>
            <a:r>
              <a:rPr lang="ru-RU" dirty="0"/>
              <a:t>«варьирования» моделей (использование разных моделей, </a:t>
            </a:r>
            <a:r>
              <a:rPr lang="ru-RU" dirty="0" err="1"/>
              <a:t>стэкинг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«варьирование» в модели (использование разных алгоритмов в рамках одной, рандомизация в алгоритме – случайный лес).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3520B2-45DD-0FDA-0D9D-C2CF3714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44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93590-A962-D933-4EA6-90F770ED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Комитеты (голосование, </a:t>
            </a:r>
            <a:r>
              <a:rPr lang="ru-RU" dirty="0" err="1"/>
              <a:t>Voting</a:t>
            </a:r>
            <a:r>
              <a:rPr lang="ru-RU" dirty="0"/>
              <a:t> </a:t>
            </a:r>
            <a:r>
              <a:rPr lang="ru-RU" dirty="0" err="1"/>
              <a:t>Ensembles</a:t>
            </a:r>
            <a:r>
              <a:rPr lang="ru-RU" dirty="0"/>
              <a:t>) / усреднение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CFDA1-A766-050A-12E7-7235A18E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356" y="1825625"/>
            <a:ext cx="600744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Построение независимых алгоритмов и их усреднение / голосование по ним, в том числе с помощью </a:t>
            </a:r>
            <a:r>
              <a:rPr lang="ru-RU" dirty="0" err="1"/>
              <a:t>бэгинга</a:t>
            </a:r>
            <a:r>
              <a:rPr lang="ru-RU" dirty="0"/>
              <a:t> и предварительной деформации ответов.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B230B4-6C92-4775-FED7-1F6C5B66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67</a:t>
            </a:fld>
            <a:endParaRPr lang="ru-RU"/>
          </a:p>
        </p:txBody>
      </p:sp>
      <p:pic>
        <p:nvPicPr>
          <p:cNvPr id="1026" name="Picture 2" descr="Стикер ВК Бу #27">
            <a:extLst>
              <a:ext uri="{FF2B5EF4-FFF2-40B4-BE49-F238E27FC236}">
                <a16:creationId xmlns:a16="http://schemas.microsoft.com/office/drawing/2014/main" id="{A8A21D6F-D654-5982-94AA-E30BC9BA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7" y="18256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1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20D27-1706-F7A3-B3FF-A7657408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Бэгинг</a:t>
            </a:r>
            <a:r>
              <a:rPr lang="ru-RU" dirty="0"/>
              <a:t> (</a:t>
            </a:r>
            <a:r>
              <a:rPr lang="en-US" dirty="0"/>
              <a:t>Bagging)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69E9DB-E3E0-B864-14C5-F5AD4F27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Идея </a:t>
            </a:r>
            <a:r>
              <a:rPr lang="ru-RU" dirty="0" err="1"/>
              <a:t>бэгинга</a:t>
            </a:r>
            <a:r>
              <a:rPr lang="ru-RU" dirty="0"/>
              <a:t> (</a:t>
            </a:r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ru-RU" dirty="0" err="1"/>
              <a:t>aggregating</a:t>
            </a:r>
            <a:r>
              <a:rPr lang="ru-RU" dirty="0"/>
              <a:t>) проста: каждый базовый алгоритм обучается на случайном подмножестве обучающей выборки. В этом случае, даже используя одну модель алгоритмов, мы получаем различные базовые алгоритмы.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54EA5-6CEC-ECAF-C482-CC3FA6C2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62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8B72C-775A-3DAF-C115-F556BF9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Реализаци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A98EEB-DF33-243B-A5D3-286174064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62750" cy="42576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E97D6-33FF-EA9D-D635-AB7FC2EA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69</a:t>
            </a:fld>
            <a:endParaRPr lang="ru-RU"/>
          </a:p>
        </p:txBody>
      </p:sp>
      <p:pic>
        <p:nvPicPr>
          <p:cNvPr id="2050" name="Picture 2" descr="Стикер ВК Луна #45">
            <a:extLst>
              <a:ext uri="{FF2B5EF4-FFF2-40B4-BE49-F238E27FC236}">
                <a16:creationId xmlns:a16="http://schemas.microsoft.com/office/drawing/2014/main" id="{798C45A6-694A-0977-FE26-9DA15033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47" y="1381327"/>
            <a:ext cx="3143655" cy="31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3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множества А обладают признаком В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 </a:t>
            </a:r>
            <a:r>
              <a:rPr lang="en-US" dirty="0"/>
              <a:t>Ai </a:t>
            </a:r>
            <a:r>
              <a:rPr lang="ru-RU" dirty="0"/>
              <a:t>принадлежит множеству </a:t>
            </a:r>
            <a:r>
              <a:rPr lang="en-US" dirty="0"/>
              <a:t>A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</a:t>
            </a:r>
            <a:r>
              <a:rPr lang="en-US" dirty="0"/>
              <a:t>Ai </a:t>
            </a:r>
            <a:r>
              <a:rPr lang="ru-RU" dirty="0"/>
              <a:t>имеет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1B6B98-45C3-D5D2-9186-125CD4B8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835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411E6-ABA4-B9D0-9F64-DB0F4883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Бустинг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EE307-30BC-55D6-EF49-A0C63343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70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499C4C-7240-CE08-6A72-EFC3F6654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576"/>
            <a:ext cx="10515600" cy="41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51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345A0-ED54-CC3B-ECA2-D9ADC40B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Стекинг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20119-FCFB-A780-7C2A-72888E4A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b="1" i="0" dirty="0" err="1">
                <a:effectLst/>
              </a:rPr>
              <a:t>Стекинг</a:t>
            </a:r>
            <a:r>
              <a:rPr lang="ru-RU" b="1" i="0" dirty="0">
                <a:effectLst/>
              </a:rPr>
              <a:t> (</a:t>
            </a:r>
            <a:r>
              <a:rPr lang="ru-RU" b="1" i="0" dirty="0" err="1">
                <a:effectLst/>
              </a:rPr>
              <a:t>stacking</a:t>
            </a:r>
            <a:r>
              <a:rPr lang="ru-RU" b="1" i="0" dirty="0">
                <a:effectLst/>
              </a:rPr>
              <a:t>)</a:t>
            </a:r>
            <a:r>
              <a:rPr lang="ru-RU" b="0" i="0" dirty="0">
                <a:effectLst/>
              </a:rPr>
              <a:t> – алгоритм </a:t>
            </a:r>
            <a:r>
              <a:rPr lang="ru-RU" b="0" i="0" dirty="0" err="1">
                <a:effectLst/>
              </a:rPr>
              <a:t>ансамблирования</a:t>
            </a:r>
            <a:r>
              <a:rPr lang="ru-RU" b="0" i="0" dirty="0">
                <a:effectLst/>
              </a:rPr>
              <a:t>, основные отличия которого от предыдущих состоят в следующем: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Он может использовать алгоритмы разного типа, а не только из какого-то фиксированного семейства. Например, в качестве базовых алгоритмов могут выступать метод ближайших соседей и линейная регрессия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Результаты базовых алгоритмов объединяются в один с помощью обучаемой мета-модели, а не с помощью какого-либо обычного способа агрегации (суммирования или усреднения)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3D829-78EB-7CEB-F814-1A8014F8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96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D8BEF-33CB-BC27-F25D-678669A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Случайный лес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4185A2-F2B2-88D6-1E45-4546C0C4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5" cy="4441032"/>
          </a:xfrm>
        </p:spPr>
        <p:txBody>
          <a:bodyPr/>
          <a:lstStyle/>
          <a:p>
            <a:r>
              <a:rPr lang="ru-RU" sz="2800" dirty="0"/>
              <a:t>алгоритм машинного обучения, заключающийся в использовании комитета (ансамбля) деревьев решений.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000651-187F-4575-C668-993ABFCF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72</a:t>
            </a:fld>
            <a:endParaRPr lang="ru-RU"/>
          </a:p>
        </p:txBody>
      </p:sp>
      <p:pic>
        <p:nvPicPr>
          <p:cNvPr id="3074" name="Picture 2" descr="Стикер ВК Пеня #3">
            <a:extLst>
              <a:ext uri="{FF2B5EF4-FFF2-40B4-BE49-F238E27FC236}">
                <a16:creationId xmlns:a16="http://schemas.microsoft.com/office/drawing/2014/main" id="{E94F363E-B729-5197-43FC-62C92600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-305593"/>
            <a:ext cx="657225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75D9846-39AD-09C9-1FC7-79DD2BDBCE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" b="5210"/>
          <a:stretch/>
        </p:blipFill>
        <p:spPr bwMode="auto">
          <a:xfrm>
            <a:off x="1010266" y="643466"/>
            <a:ext cx="1017146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69B8BC-8D76-FC0E-9EE0-4C7A512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85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86B43-3E1E-FB63-BF3D-1A97C6D3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случайного леса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ru-RU" dirty="0"/>
                  <a:t>Пусть обучающая выборка состоит из </a:t>
                </a:r>
                <a:r>
                  <a:rPr lang="ru-RU" i="1" dirty="0"/>
                  <a:t>N</a:t>
                </a:r>
                <a:r>
                  <a:rPr lang="ru-RU" dirty="0"/>
                  <a:t> примеров, размерность пространства признаков равна </a:t>
                </a:r>
                <a:r>
                  <a:rPr lang="ru-RU" i="1" dirty="0"/>
                  <a:t>M</a:t>
                </a:r>
                <a:r>
                  <a:rPr lang="ru-RU" dirty="0"/>
                  <a:t>, и задан параметр </a:t>
                </a:r>
                <a:r>
                  <a:rPr lang="ru-RU" i="1" dirty="0"/>
                  <a:t>m</a:t>
                </a:r>
                <a:r>
                  <a:rPr lang="ru-RU" dirty="0"/>
                  <a:t> (в задачах классификации обычно m ≈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ru-RU" dirty="0"/>
                          <m:t>M</m:t>
                        </m:r>
                      </m:e>
                    </m:rad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Все деревья комитета строятся независимо друг от друга по следующей процедуре:</a:t>
                </a:r>
              </a:p>
              <a:p>
                <a:r>
                  <a:rPr lang="ru-RU" dirty="0"/>
                  <a:t>Сгенерируем случайную </a:t>
                </a:r>
                <a:r>
                  <a:rPr lang="ru-RU" dirty="0" err="1"/>
                  <a:t>подвыборку</a:t>
                </a:r>
                <a:r>
                  <a:rPr lang="ru-RU" dirty="0"/>
                  <a:t> </a:t>
                </a:r>
                <a:r>
                  <a:rPr lang="ru-RU" b="1" dirty="0"/>
                  <a:t>с повторением</a:t>
                </a:r>
                <a:r>
                  <a:rPr lang="ru-RU" dirty="0"/>
                  <a:t> размером </a:t>
                </a:r>
                <a:r>
                  <a:rPr lang="ru-RU" i="1" dirty="0"/>
                  <a:t>N</a:t>
                </a:r>
                <a:r>
                  <a:rPr lang="ru-RU" dirty="0"/>
                  <a:t> из обучающей выборки. (Таким образом, некоторые примеры попадут в неё несколько раз, а в </a:t>
                </a:r>
                <a:r>
                  <a:rPr lang="ru-RU" dirty="0" err="1"/>
                  <a:t>среднем</a:t>
                </a:r>
                <a:r>
                  <a:rPr lang="ru-RU" i="1" dirty="0" err="1"/>
                  <a:t>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/>
                      </a:rPr>
                      <m:t>   </m:t>
                    </m:r>
                    <m:r>
                      <a:rPr lang="en-US" sz="3600" b="0" i="1" dirty="0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dirty="0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sz="3600" b="0" i="0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т.е. примерно </a:t>
                </a:r>
                <a:r>
                  <a:rPr lang="ru-RU" i="1" dirty="0"/>
                  <a:t>N</a:t>
                </a:r>
                <a:r>
                  <a:rPr lang="ru-RU" dirty="0"/>
                  <a:t>/e примеров не войдут в неё вообще)</a:t>
                </a:r>
              </a:p>
              <a:p>
                <a:r>
                  <a:rPr lang="ru-RU" dirty="0"/>
                  <a:t>Построим дерево, классифицирующее примеры данной </a:t>
                </a:r>
                <a:r>
                  <a:rPr lang="ru-RU" dirty="0" err="1"/>
                  <a:t>подвыборки</a:t>
                </a:r>
                <a:r>
                  <a:rPr lang="ru-RU" dirty="0"/>
                  <a:t>, причём в ходе создания очередного узла дерева будем выбирать признак, на основе которого производится разбиение, не из всех </a:t>
                </a:r>
                <a:r>
                  <a:rPr lang="ru-RU" i="1" dirty="0"/>
                  <a:t>M</a:t>
                </a:r>
                <a:r>
                  <a:rPr lang="ru-RU" dirty="0"/>
                  <a:t> признаков, а лишь из </a:t>
                </a:r>
                <a:r>
                  <a:rPr lang="ru-RU" i="1" dirty="0"/>
                  <a:t>m</a:t>
                </a:r>
                <a:r>
                  <a:rPr lang="ru-RU" dirty="0"/>
                  <a:t> случайно выбранных. </a:t>
                </a:r>
                <a:endParaRPr lang="en-US" dirty="0"/>
              </a:p>
              <a:p>
                <a:r>
                  <a:rPr lang="ru-RU" dirty="0"/>
                  <a:t>Дерево строится до полного исчерпания </a:t>
                </a:r>
                <a:r>
                  <a:rPr lang="ru-RU" dirty="0" err="1"/>
                  <a:t>подвыборки</a:t>
                </a:r>
                <a:r>
                  <a:rPr lang="ru-RU" dirty="0"/>
                  <a:t> и не подвергается процедуре</a:t>
                </a:r>
                <a:r>
                  <a:rPr lang="en-US" dirty="0"/>
                  <a:t> </a:t>
                </a:r>
                <a:r>
                  <a:rPr lang="ru-RU" dirty="0"/>
                  <a:t>отсечения.</a:t>
                </a:r>
              </a:p>
              <a:p>
                <a:r>
                  <a:rPr lang="ru-RU" dirty="0"/>
                  <a:t>Классификация объектов проводится путём голосования: каждое дерево комитета относит классифицируемый объект к одному из классов, и побеждает класс, за который проголосовало наибольшее число деревьев.</a:t>
                </a:r>
              </a:p>
              <a:p>
                <a:r>
                  <a:rPr lang="ru-RU" dirty="0"/>
                  <a:t>Оптимальное число деревьев (</a:t>
                </a:r>
                <a:r>
                  <a:rPr lang="en-GB" b="1" dirty="0" err="1"/>
                  <a:t>n_estimators</a:t>
                </a:r>
                <a:r>
                  <a:rPr lang="ru-RU" b="1" dirty="0"/>
                  <a:t>) </a:t>
                </a:r>
                <a:r>
                  <a:rPr lang="ru-RU" dirty="0"/>
                  <a:t>подбирается таким образом, чтобы минимизировать ошибку классификатора на </a:t>
                </a:r>
                <a:r>
                  <a:rPr lang="ru-RU" dirty="0" err="1"/>
                  <a:t>валидационной</a:t>
                </a:r>
                <a:r>
                  <a:rPr lang="ru-RU" dirty="0"/>
                  <a:t> выборке.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521" b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063C9-ECD6-5DF3-B8EA-0CC023C1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492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F31D4-3BF5-D4FD-CDF5-5AD0C02D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0D0F2-33A0-ACF6-AB3F-97E25E4C1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u="sng" dirty="0"/>
              <a:t>Достоинства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Способность эффективно обрабатывать данные с большим числом признаков и классов.</a:t>
            </a:r>
          </a:p>
          <a:p>
            <a:r>
              <a:rPr lang="ru-RU" dirty="0"/>
              <a:t>Нечувствительность к масштабированию значений признаков.</a:t>
            </a:r>
          </a:p>
          <a:p>
            <a:r>
              <a:rPr lang="ru-RU" dirty="0"/>
              <a:t>Одинаково хорошо обрабатываются как непрерывные, так и дискретные признаки. Существуют методы построения деревьев по данным с пропущенными значениями признаков.</a:t>
            </a:r>
          </a:p>
          <a:p>
            <a:r>
              <a:rPr lang="ru-RU" dirty="0"/>
              <a:t>Существуют методы оценивания значимости отдельных признаков в модели.</a:t>
            </a:r>
          </a:p>
          <a:p>
            <a:r>
              <a:rPr lang="ru-RU" dirty="0"/>
              <a:t>Высокая </a:t>
            </a:r>
            <a:r>
              <a:rPr lang="ru-RU" dirty="0" err="1"/>
              <a:t>параллелизуемость</a:t>
            </a:r>
            <a:r>
              <a:rPr lang="ru-RU" dirty="0"/>
              <a:t> и масштабируемость.</a:t>
            </a:r>
            <a:endParaRPr lang="en-US" dirty="0"/>
          </a:p>
          <a:p>
            <a:pPr marL="0" indent="0">
              <a:buNone/>
            </a:pPr>
            <a:r>
              <a:rPr lang="ru-RU" u="sng" dirty="0"/>
              <a:t>Недостатки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dirty="0"/>
              <a:t>Большой размер получающихся моделей.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8EAD95-DEB4-BE0C-DA2F-9D9A1AB7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706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8DC7D-7D9A-9497-83EC-97860174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Временные ряды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A42E50-A208-68D4-0C1D-3A27467A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8D645F-6C8E-6631-0443-C3A23ACF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5545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A26FF-7681-2C66-BABF-B46ACD8E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Пайплайны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986867-F1FF-7301-8F14-3D5DA2E1F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Конвейер машинного обучения — это способ систематизировать и автоматизировать рабочий процесс, необходимый для создания модели машинного обучения. Конвейеры машинного обучения состоят из нескольких последовательных шагов, которые выполняют все, от извлечения и предварительной обработки данных до обучения и развертывания модели.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2E2E18-D1ED-2E90-96CA-A969E8F8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77</a:t>
            </a:fld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76923C-2564-3D01-61B9-238335FC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208642"/>
              </p:ext>
            </p:extLst>
          </p:nvPr>
        </p:nvGraphicFramePr>
        <p:xfrm>
          <a:off x="6096000" y="758826"/>
          <a:ext cx="54244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387080" imgH="10361880" progId="">
                  <p:embed/>
                </p:oleObj>
              </mc:Choice>
              <mc:Fallback>
                <p:oleObj r:id="rId2" imgW="103870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758826"/>
                        <a:ext cx="54244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5928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5284B-3F9C-ED08-05FE-D7643937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Хэндмейд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B9133A-CF2D-1600-9456-9C5A0716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78</a:t>
            </a:fld>
            <a:endParaRPr lang="ru-RU"/>
          </a:p>
        </p:txBody>
      </p:sp>
      <p:pic>
        <p:nvPicPr>
          <p:cNvPr id="1026" name="Picture 2" descr="Machine Learning Pipeline - Manual Cycle">
            <a:extLst>
              <a:ext uri="{FF2B5EF4-FFF2-40B4-BE49-F238E27FC236}">
                <a16:creationId xmlns:a16="http://schemas.microsoft.com/office/drawing/2014/main" id="{9B82B617-CBD0-2853-FB84-37E15BBAEC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45173"/>
            <a:ext cx="10515600" cy="332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Миу-Мяу #45">
            <a:extLst>
              <a:ext uri="{FF2B5EF4-FFF2-40B4-BE49-F238E27FC236}">
                <a16:creationId xmlns:a16="http://schemas.microsoft.com/office/drawing/2014/main" id="{0932C042-5985-9FC2-9C56-71E28047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88" y="447133"/>
            <a:ext cx="3307405" cy="330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40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BB515-C85C-2626-D047-77BCCD9E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Автоматизируем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49BB6B-8499-F924-3036-40497A84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79</a:t>
            </a:fld>
            <a:endParaRPr lang="ru-RU"/>
          </a:p>
        </p:txBody>
      </p:sp>
      <p:pic>
        <p:nvPicPr>
          <p:cNvPr id="2050" name="Picture 2" descr="Machine Learning Pipeline - Automatic Pipeline">
            <a:extLst>
              <a:ext uri="{FF2B5EF4-FFF2-40B4-BE49-F238E27FC236}">
                <a16:creationId xmlns:a16="http://schemas.microsoft.com/office/drawing/2014/main" id="{4A6D8253-943F-D291-0A50-71387BF5B6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74" y="1825625"/>
            <a:ext cx="100322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тикер ВК Миу-Мяу #13">
            <a:extLst>
              <a:ext uri="{FF2B5EF4-FFF2-40B4-BE49-F238E27FC236}">
                <a16:creationId xmlns:a16="http://schemas.microsoft.com/office/drawing/2014/main" id="{CC75733A-D9A3-CBCE-0996-FF65385A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050" y="312738"/>
            <a:ext cx="2666999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56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Все люди смертны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Сократ - человек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Сократ смертен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7549E-AED7-54B6-3B4E-6175948E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646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CEFC0-63C9-57B0-9E40-A717F286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31D09E8D-EFD8-8D4B-6CE2-4B288B08D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515162"/>
              </p:ext>
            </p:extLst>
          </p:nvPr>
        </p:nvGraphicFramePr>
        <p:xfrm>
          <a:off x="838200" y="1825625"/>
          <a:ext cx="10515600" cy="280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907544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42963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800" dirty="0"/>
                        <a:t>Параметры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err="1"/>
                        <a:t>Гиперпараметры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04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Необходимы для предсказания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Необходимы для нахождения параметров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Находятся с помощью оптимизационных алгоритмов во время обучения модели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Находятся с помощью регулировки </a:t>
                      </a:r>
                      <a:r>
                        <a:rPr lang="ru-RU" dirty="0" err="1"/>
                        <a:t>гиперпараметров</a:t>
                      </a:r>
                      <a:r>
                        <a:rPr lang="ru-RU" dirty="0"/>
                        <a:t> до создания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95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Не задаются 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Задаются вручную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082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Влияют на то, как хорошо модель будет работать на незнакомых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Влияют на то, насколько эффективным будет процесс обучения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230525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0A32C3-8C6E-2C72-F4A0-8FF5D3AD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80</a:t>
            </a:fld>
            <a:endParaRPr lang="ru-RU"/>
          </a:p>
        </p:txBody>
      </p:sp>
      <p:pic>
        <p:nvPicPr>
          <p:cNvPr id="1026" name="Picture 2" descr="Стикер ВК Вампир Рамзес #47">
            <a:extLst>
              <a:ext uri="{FF2B5EF4-FFF2-40B4-BE49-F238E27FC236}">
                <a16:creationId xmlns:a16="http://schemas.microsoft.com/office/drawing/2014/main" id="{3D96DCED-936C-413B-F6F2-0BA1D159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11" y="4646919"/>
            <a:ext cx="2643745" cy="2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94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A3F46-9151-1B35-0447-C0986653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F4810-57D2-C187-E74C-63DF17FA1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017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Настройка </a:t>
            </a:r>
            <a:r>
              <a:rPr lang="ru-RU" dirty="0" err="1"/>
              <a:t>гиперпараметров</a:t>
            </a:r>
            <a:r>
              <a:rPr lang="ru-RU" dirty="0"/>
              <a:t> (или оптимизация </a:t>
            </a:r>
            <a:r>
              <a:rPr lang="ru-RU" dirty="0" err="1"/>
              <a:t>гиперпараметров</a:t>
            </a:r>
            <a:r>
              <a:rPr lang="ru-RU" dirty="0"/>
              <a:t>) — это процесс определения правильной комбинации </a:t>
            </a:r>
            <a:r>
              <a:rPr lang="ru-RU" dirty="0" err="1"/>
              <a:t>гиперпараметров</a:t>
            </a:r>
            <a:r>
              <a:rPr lang="ru-RU" dirty="0"/>
              <a:t>, которая максимизирует производительность модели. Он работает путем запуска нескольких испытаний в одном тренировочном процессе.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FCD2B9-1C97-94B1-96BC-FA105599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81</a:t>
            </a:fld>
            <a:endParaRPr lang="ru-RU"/>
          </a:p>
        </p:txBody>
      </p:sp>
      <p:pic>
        <p:nvPicPr>
          <p:cNvPr id="2051" name="Picture 3" descr="Стикер ВК Крошка Ши #29">
            <a:extLst>
              <a:ext uri="{FF2B5EF4-FFF2-40B4-BE49-F238E27FC236}">
                <a16:creationId xmlns:a16="http://schemas.microsoft.com/office/drawing/2014/main" id="{0EE965C7-0E2F-4570-919A-D63E3E323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80" y="1927655"/>
            <a:ext cx="3906666" cy="3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94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A9CA4-C1B3-CDE0-83AC-7877798F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Ручной подбор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313FEE-1B37-867F-710F-855D1D92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5715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ручной оптимизации </a:t>
            </a:r>
            <a:r>
              <a:rPr lang="ru-RU" dirty="0" err="1"/>
              <a:t>гиперпараметров</a:t>
            </a:r>
            <a:r>
              <a:rPr lang="ru-RU" dirty="0"/>
              <a:t>:</a:t>
            </a:r>
          </a:p>
          <a:p>
            <a:r>
              <a:rPr lang="ru-RU" dirty="0"/>
              <a:t>Настройка </a:t>
            </a:r>
            <a:r>
              <a:rPr lang="ru-RU" dirty="0" err="1"/>
              <a:t>гиперпараметров</a:t>
            </a:r>
            <a:r>
              <a:rPr lang="ru-RU" dirty="0"/>
              <a:t> вручную означает больший контроль над процессом.</a:t>
            </a:r>
          </a:p>
          <a:p>
            <a:r>
              <a:rPr lang="ru-RU" dirty="0"/>
              <a:t>Если вы исследуете или изучаете настройку и то, как она влияет на веса сети, то имеет смысл делать это вручную.</a:t>
            </a:r>
          </a:p>
          <a:p>
            <a:pPr marL="0" indent="0">
              <a:buNone/>
            </a:pPr>
            <a:r>
              <a:rPr lang="ru-RU" dirty="0"/>
              <a:t>Недостатки ручной оптимизации </a:t>
            </a:r>
            <a:r>
              <a:rPr lang="ru-RU" dirty="0" err="1"/>
              <a:t>гиперпараметров</a:t>
            </a:r>
            <a:r>
              <a:rPr lang="ru-RU" dirty="0"/>
              <a:t>:</a:t>
            </a:r>
          </a:p>
          <a:p>
            <a:r>
              <a:rPr lang="ru-RU" dirty="0"/>
              <a:t>Ручная настройка — утомительный процесс, поскольку может потребоваться много попыток, а отслеживание может оказаться дорогостоящим и трудоемким.</a:t>
            </a:r>
          </a:p>
          <a:p>
            <a:r>
              <a:rPr lang="ru-RU" dirty="0"/>
              <a:t>Это не очень практичный подход, когда необходимо учитывать множество </a:t>
            </a:r>
            <a:r>
              <a:rPr lang="ru-RU" dirty="0" err="1"/>
              <a:t>гиперпараметров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26ABC1-FDF8-6032-2F28-5B38B07D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82</a:t>
            </a:fld>
            <a:endParaRPr lang="ru-RU"/>
          </a:p>
        </p:txBody>
      </p:sp>
      <p:pic>
        <p:nvPicPr>
          <p:cNvPr id="1026" name="Picture 2" descr="Стикер ВК Котик #32">
            <a:extLst>
              <a:ext uri="{FF2B5EF4-FFF2-40B4-BE49-F238E27FC236}">
                <a16:creationId xmlns:a16="http://schemas.microsoft.com/office/drawing/2014/main" id="{7F439626-EADC-52F2-DFC2-154CB6563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000" y="169068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5069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C50B2-15FF-8D40-89BF-47A87A78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search vs Grid search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8F9FD0-F32D-D4DF-B25A-A11E8F95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83</a:t>
            </a:fld>
            <a:endParaRPr lang="ru-RU"/>
          </a:p>
        </p:txBody>
      </p:sp>
      <p:sp>
        <p:nvSpPr>
          <p:cNvPr id="6" name="AutoShape 4" descr="Hyperparameters Optimization methods - ML - GeeksforGeeks">
            <a:extLst>
              <a:ext uri="{FF2B5EF4-FFF2-40B4-BE49-F238E27FC236}">
                <a16:creationId xmlns:a16="http://schemas.microsoft.com/office/drawing/2014/main" id="{12986110-D3B5-E267-0846-F75A4C61C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yperparameter Tuning Black Magic - Alteryx Community">
            <a:extLst>
              <a:ext uri="{FF2B5EF4-FFF2-40B4-BE49-F238E27FC236}">
                <a16:creationId xmlns:a16="http://schemas.microsoft.com/office/drawing/2014/main" id="{63F92084-AB19-09EA-DCF0-BD4C16B92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8" name="Picture 16" descr="grid search">
            <a:extLst>
              <a:ext uri="{FF2B5EF4-FFF2-40B4-BE49-F238E27FC236}">
                <a16:creationId xmlns:a16="http://schemas.microsoft.com/office/drawing/2014/main" id="{724891B2-319B-BC6C-4DE4-B064FD12CA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99" y="1588028"/>
            <a:ext cx="7536402" cy="39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16B247C-63DB-5721-21B8-DF60C58A2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024015"/>
              </p:ext>
            </p:extLst>
          </p:nvPr>
        </p:nvGraphicFramePr>
        <p:xfrm>
          <a:off x="0" y="4069492"/>
          <a:ext cx="2719085" cy="278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984040" imgH="3060000" progId="">
                  <p:embed/>
                </p:oleObj>
              </mc:Choice>
              <mc:Fallback>
                <p:oleObj r:id="rId3" imgW="2984040" imgH="3060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069492"/>
                        <a:ext cx="2719085" cy="2788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4540D76-D8D4-341F-014E-D049C6028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801375"/>
              </p:ext>
            </p:extLst>
          </p:nvPr>
        </p:nvGraphicFramePr>
        <p:xfrm>
          <a:off x="9496041" y="4440195"/>
          <a:ext cx="2695958" cy="2417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99680" imgH="2869560" progId="">
                  <p:embed/>
                </p:oleObj>
              </mc:Choice>
              <mc:Fallback>
                <p:oleObj r:id="rId5" imgW="3199680" imgH="2869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96041" y="4440195"/>
                        <a:ext cx="2695958" cy="2417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0189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52710-21F2-3659-D874-7BED5C9E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«умные» алгоритмы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C2B17C-6CDB-E793-E66B-CB4A62B01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Bayesian Optimization</a:t>
            </a:r>
            <a:endParaRPr lang="ru-RU" b="0" i="0" dirty="0">
              <a:solidFill>
                <a:srgbClr val="212529"/>
              </a:solidFill>
              <a:effectLst/>
              <a:latin typeface="Mulish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Tree-structured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ulish"/>
              </a:rPr>
              <a:t>Parzen</a:t>
            </a: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 estimators (TPE)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Hyperband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Population-based training (PBT)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BOHB</a:t>
            </a:r>
          </a:p>
          <a:p>
            <a:pPr algn="l"/>
            <a:endParaRPr lang="en-US" b="0" i="0" dirty="0">
              <a:solidFill>
                <a:srgbClr val="212529"/>
              </a:solidFill>
              <a:effectLst/>
              <a:latin typeface="Mulish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EE950A-CA51-8024-5A30-DAB5955B9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F1EF43-DE74-30F1-5130-6D374D5E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86" y="4431956"/>
            <a:ext cx="2121243" cy="2121243"/>
          </a:xfrm>
          <a:prstGeom prst="rect">
            <a:avLst/>
          </a:prstGeom>
        </p:spPr>
      </p:pic>
      <p:pic>
        <p:nvPicPr>
          <p:cNvPr id="2050" name="Picture 2" descr="Стикер ВК Котик #42">
            <a:extLst>
              <a:ext uri="{FF2B5EF4-FFF2-40B4-BE49-F238E27FC236}">
                <a16:creationId xmlns:a16="http://schemas.microsoft.com/office/drawing/2014/main" id="{091E3481-92A7-B0CA-2EC1-251BCD8F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17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0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Множество состоит из элементов </a:t>
            </a:r>
            <a:r>
              <a:rPr lang="en-US" dirty="0"/>
              <a:t>A1, A2, …, An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от </a:t>
            </a:r>
            <a:r>
              <a:rPr lang="en-US" dirty="0"/>
              <a:t>A1 </a:t>
            </a:r>
            <a:r>
              <a:rPr lang="ru-RU" dirty="0"/>
              <a:t>до </a:t>
            </a:r>
            <a:r>
              <a:rPr lang="en-US" dirty="0"/>
              <a:t>An </a:t>
            </a:r>
            <a:r>
              <a:rPr lang="ru-RU" dirty="0"/>
              <a:t>имеют признак </a:t>
            </a:r>
            <a:r>
              <a:rPr lang="en-US" dirty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элементы множества А имеют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CA073-9666-7600-3826-1E9C99F4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1344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12165</TotalTime>
  <Words>2552</Words>
  <Application>Microsoft Office PowerPoint</Application>
  <PresentationFormat>Широкоэкранный</PresentationFormat>
  <Paragraphs>372</Paragraphs>
  <Slides>84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84</vt:i4>
      </vt:variant>
    </vt:vector>
  </HeadingPairs>
  <TitlesOfParts>
    <vt:vector size="94" baseType="lpstr">
      <vt:lpstr>-apple-system</vt:lpstr>
      <vt:lpstr>Arial</vt:lpstr>
      <vt:lpstr>Calibri</vt:lpstr>
      <vt:lpstr>Cambria Math</vt:lpstr>
      <vt:lpstr>inherit</vt:lpstr>
      <vt:lpstr>Lora</vt:lpstr>
      <vt:lpstr>Mulish</vt:lpstr>
      <vt:lpstr>Roboto</vt:lpstr>
      <vt:lpstr>Ubuntu</vt:lpstr>
      <vt:lpstr>Тема Office</vt:lpstr>
      <vt:lpstr>Машинное обучение</vt:lpstr>
      <vt:lpstr>Введение</vt:lpstr>
      <vt:lpstr>Презентация PowerPoint</vt:lpstr>
      <vt:lpstr>Зачем обучать машины</vt:lpstr>
      <vt:lpstr>Сферы приложения</vt:lpstr>
      <vt:lpstr>Смежные области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Проблема Юма</vt:lpstr>
      <vt:lpstr>Три составляющие обучения</vt:lpstr>
      <vt:lpstr>Три составляющие обучения</vt:lpstr>
      <vt:lpstr>Три составляющие обучения</vt:lpstr>
      <vt:lpstr>Три составляющие обучения</vt:lpstr>
      <vt:lpstr>Презентация PowerPoint</vt:lpstr>
      <vt:lpstr>Обучение vs Интеллект</vt:lpstr>
      <vt:lpstr>Презентация PowerPoint</vt:lpstr>
      <vt:lpstr>Презентация PowerPoint</vt:lpstr>
      <vt:lpstr>Презентация PowerPoint</vt:lpstr>
      <vt:lpstr>Данные</vt:lpstr>
      <vt:lpstr>Типы данных</vt:lpstr>
      <vt:lpstr>Числовые данные</vt:lpstr>
      <vt:lpstr>Категориальные данные</vt:lpstr>
      <vt:lpstr>Данные временного ряда</vt:lpstr>
      <vt:lpstr>Текст</vt:lpstr>
      <vt:lpstr>Презентация PowerPoint</vt:lpstr>
      <vt:lpstr>4 характеристики качественных данных для обучения ML моделей</vt:lpstr>
      <vt:lpstr>Классическое обучение</vt:lpstr>
      <vt:lpstr>Презентация PowerPoint</vt:lpstr>
      <vt:lpstr>Обучение с учителем</vt:lpstr>
      <vt:lpstr>Обучение без учителя</vt:lpstr>
      <vt:lpstr>Регрессия</vt:lpstr>
      <vt:lpstr>Регрессия</vt:lpstr>
      <vt:lpstr>Линейная регрессия</vt:lpstr>
      <vt:lpstr>Линейная регрессия</vt:lpstr>
      <vt:lpstr>Как выбрать линию?</vt:lpstr>
      <vt:lpstr>Как измерить хорошесть?</vt:lpstr>
      <vt:lpstr>Классификация</vt:lpstr>
      <vt:lpstr>Логистическая регрессия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Кластеризация</vt:lpstr>
      <vt:lpstr>K-means</vt:lpstr>
      <vt:lpstr>DBScan</vt:lpstr>
      <vt:lpstr>Какого цвета кластеризация</vt:lpstr>
      <vt:lpstr>Какого цвета кластеризация</vt:lpstr>
      <vt:lpstr>Какого цвета кластеризация</vt:lpstr>
      <vt:lpstr>Презентация PowerPoint</vt:lpstr>
      <vt:lpstr>Метрики кластеризации</vt:lpstr>
      <vt:lpstr>Презентация PowerPoint</vt:lpstr>
      <vt:lpstr>Решающие деревья</vt:lpstr>
      <vt:lpstr>Презентация PowerPoint</vt:lpstr>
      <vt:lpstr>Презентация PowerPoint</vt:lpstr>
      <vt:lpstr>Этапы построения дерева решений</vt:lpstr>
      <vt:lpstr>Выбор типа ветвления</vt:lpstr>
      <vt:lpstr>Энтропия</vt:lpstr>
      <vt:lpstr>Прирост информации (ID3)</vt:lpstr>
      <vt:lpstr>Правила остановки</vt:lpstr>
      <vt:lpstr>Ансамблирование</vt:lpstr>
      <vt:lpstr>Ансамблирование</vt:lpstr>
      <vt:lpstr>Ансамблирование</vt:lpstr>
      <vt:lpstr>Комитеты (голосование, Voting Ensembles) / усреднение</vt:lpstr>
      <vt:lpstr>Бэгинг (Bagging)</vt:lpstr>
      <vt:lpstr>Реализаци</vt:lpstr>
      <vt:lpstr>Бустинг</vt:lpstr>
      <vt:lpstr>Стекинг</vt:lpstr>
      <vt:lpstr>Случайный лес</vt:lpstr>
      <vt:lpstr>Презентация PowerPoint</vt:lpstr>
      <vt:lpstr>Обучение случайного леса</vt:lpstr>
      <vt:lpstr>Плюсы и минусы</vt:lpstr>
      <vt:lpstr>Временные ряды</vt:lpstr>
      <vt:lpstr>Пайплайны</vt:lpstr>
      <vt:lpstr>Хэндмейд</vt:lpstr>
      <vt:lpstr>Автоматизируем</vt:lpstr>
      <vt:lpstr>Подбор гиперпараметров</vt:lpstr>
      <vt:lpstr>Подбор гиперпараметров</vt:lpstr>
      <vt:lpstr>Ручной подбор</vt:lpstr>
      <vt:lpstr>Random search vs Grid search</vt:lpstr>
      <vt:lpstr>Другие «умные» алгоритмы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</dc:title>
  <dc:creator>Ершов Александр Дмитриевич</dc:creator>
  <cp:lastModifiedBy>Ершов Александр Дмитриевич</cp:lastModifiedBy>
  <cp:revision>11</cp:revision>
  <dcterms:created xsi:type="dcterms:W3CDTF">2022-09-04T11:10:34Z</dcterms:created>
  <dcterms:modified xsi:type="dcterms:W3CDTF">2022-11-14T07:19:38Z</dcterms:modified>
</cp:coreProperties>
</file>